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5"/>
  </p:notesMasterIdLst>
  <p:sldIdLst>
    <p:sldId id="329" r:id="rId4"/>
    <p:sldId id="343" r:id="rId6"/>
    <p:sldId id="345" r:id="rId7"/>
    <p:sldId id="330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8DB6"/>
    <a:srgbClr val="F7F8FA"/>
    <a:srgbClr val="514038"/>
    <a:srgbClr val="394959"/>
    <a:srgbClr val="3F7D5B"/>
    <a:srgbClr val="4EB4B7"/>
    <a:srgbClr val="FF9900"/>
    <a:srgbClr val="001A30"/>
    <a:srgbClr val="002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571" autoAdjust="0"/>
    <p:restoredTop sz="94660"/>
  </p:normalViewPr>
  <p:slideViewPr>
    <p:cSldViewPr snapToGrid="0">
      <p:cViewPr varScale="1">
        <p:scale>
          <a:sx n="85" d="100"/>
          <a:sy n="85" d="100"/>
        </p:scale>
        <p:origin x="-534" y="-90"/>
      </p:cViewPr>
      <p:guideLst>
        <p:guide orient="horz" pos="2196"/>
        <p:guide pos="38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3088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925" y="3565525"/>
            <a:ext cx="10852150" cy="801370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40105" y="727710"/>
            <a:ext cx="3931920" cy="1115060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8420" y="727710"/>
            <a:ext cx="6172200" cy="5403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40105" y="2239645"/>
            <a:ext cx="3931920" cy="389191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>
              <a:sym typeface="+mn-ea"/>
            </a:endParaRPr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9925" y="5605145"/>
            <a:ext cx="10852150" cy="558165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669925" y="641350"/>
            <a:ext cx="10852150" cy="455612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6445" cy="68681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95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7770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623591"/>
            <a:ext cx="10852237" cy="899167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2"/>
          <p:cNvCxnSpPr/>
          <p:nvPr>
            <p:custDataLst>
              <p:tags r:id="rId3"/>
            </p:custDataLst>
          </p:nvPr>
        </p:nvCxnSpPr>
        <p:spPr>
          <a:xfrm>
            <a:off x="1239520" y="4155168"/>
            <a:ext cx="641263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067983" y="2702831"/>
            <a:ext cx="9143999" cy="1336131"/>
          </a:xfrm>
        </p:spPr>
        <p:txBody>
          <a:bodyPr anchor="b">
            <a:normAutofit/>
          </a:bodyPr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8080" y="4403754"/>
            <a:ext cx="6426200" cy="93003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9" r="14977"/>
          <a:stretch>
            <a:fillRect/>
          </a:stretch>
        </p:blipFill>
        <p:spPr>
          <a:xfrm>
            <a:off x="4685146" y="0"/>
            <a:ext cx="7506854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1102673"/>
            <a:ext cx="3035070" cy="838774"/>
          </a:xfrm>
          <a:ln w="571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2335576"/>
            <a:ext cx="3035070" cy="341975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7" name="PA_直接连接符 2"/>
          <p:cNvCxnSpPr/>
          <p:nvPr>
            <p:custDataLst>
              <p:tags r:id="rId3"/>
            </p:custDataLst>
          </p:nvPr>
        </p:nvCxnSpPr>
        <p:spPr>
          <a:xfrm>
            <a:off x="1239520" y="4155168"/>
            <a:ext cx="641263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067983" y="2702831"/>
            <a:ext cx="9143999" cy="1336130"/>
          </a:xfrm>
        </p:spPr>
        <p:txBody>
          <a:bodyPr anchor="b">
            <a:noAutofit/>
          </a:bodyPr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1147763" y="4403725"/>
            <a:ext cx="6426200" cy="930275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4" Type="http://schemas.openxmlformats.org/officeDocument/2006/relationships/theme" Target="../theme/theme2.xml"/><Relationship Id="rId13" Type="http://schemas.openxmlformats.org/officeDocument/2006/relationships/tags" Target="../tags/tag5.xml"/><Relationship Id="rId12" Type="http://schemas.openxmlformats.org/officeDocument/2006/relationships/tags" Target="../tags/tag4.xml"/><Relationship Id="rId11" Type="http://schemas.openxmlformats.org/officeDocument/2006/relationships/tags" Target="../tags/tag3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4.xml"/><Relationship Id="rId3" Type="http://schemas.openxmlformats.org/officeDocument/2006/relationships/tags" Target="../tags/tag7.xml"/><Relationship Id="rId2" Type="http://schemas.openxmlformats.org/officeDocument/2006/relationships/image" Target="../media/image3.png"/><Relationship Id="rId1" Type="http://schemas.openxmlformats.org/officeDocument/2006/relationships/tags" Target="../tags/tag6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4.xml"/><Relationship Id="rId3" Type="http://schemas.openxmlformats.org/officeDocument/2006/relationships/tags" Target="../tags/tag9.xml"/><Relationship Id="rId2" Type="http://schemas.openxmlformats.org/officeDocument/2006/relationships/image" Target="../media/image3.png"/><Relationship Id="rId1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4.xml"/><Relationship Id="rId3" Type="http://schemas.openxmlformats.org/officeDocument/2006/relationships/tags" Target="../tags/tag11.xml"/><Relationship Id="rId2" Type="http://schemas.openxmlformats.org/officeDocument/2006/relationships/image" Target="../media/image3.png"/><Relationship Id="rId1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1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917239" y="583564"/>
            <a:ext cx="10668747" cy="622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第三周校本教研活动信息   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2020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年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24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日—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28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</a:t>
            </a:r>
            <a:endParaRPr lang="zh-CN" altLang="zh-CN" sz="3200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en-US" sz="250" b="1" dirty="0" smtClean="0">
                <a:latin typeface="华文新魏" panose="02010800040101010101" pitchFamily="2" charset="-122"/>
              </a:rPr>
              <a:t> </a:t>
            </a:r>
            <a:endParaRPr lang="zh-CN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43818" y="1259414"/>
          <a:ext cx="10448290" cy="513905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393190"/>
                <a:gridCol w="1408267"/>
                <a:gridCol w="3074712"/>
                <a:gridCol w="1904104"/>
                <a:gridCol w="1237129"/>
                <a:gridCol w="1430767"/>
              </a:tblGrid>
              <a:tr h="60134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组 别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是否记开课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</a:tr>
              <a:tr h="567203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高中数学组</a:t>
                      </a:r>
                      <a:endParaRPr 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王聪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《学期教研活动及任务安排》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25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日周二晚上</a:t>
                      </a:r>
                      <a:endParaRPr lang="zh-CN" altLang="en-US" sz="1600" kern="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8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00-8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钉钉数学组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  <a:endParaRPr lang="zh-CN" altLang="en-US" sz="1600" kern="100" dirty="0"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672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生物组</a:t>
                      </a:r>
                      <a:endParaRPr 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徐雪娜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《开学工作计划及线上教学研讨》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26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日周三下午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20-5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钉钉生物组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ea typeface="文道楷体"/>
                        </a:rPr>
                        <a:t>否</a:t>
                      </a:r>
                      <a:endParaRPr lang="zh-CN" altLang="en-US" sz="1600" dirty="0"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67203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政治组</a:t>
                      </a:r>
                      <a:endParaRPr 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陈晓丹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《疫情下的网络课堂教学交流会》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26</a:t>
                      </a:r>
                      <a:r>
                        <a:rPr 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日周三下午</a:t>
                      </a:r>
                      <a:endParaRPr lang="zh-CN" sz="1600" kern="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40-5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20</a:t>
                      </a:r>
                      <a:endParaRPr lang="en-US" altLang="zh-CN" sz="1600" kern="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00700001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ea typeface="文道楷体"/>
                        </a:rPr>
                        <a:t>否</a:t>
                      </a:r>
                      <a:endParaRPr lang="zh-CN" altLang="en-US" sz="1600" dirty="0"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672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历史组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阚韶辉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《传达布置第二学期教研计划》</a:t>
                      </a:r>
                      <a:endParaRPr 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26</a:t>
                      </a: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日周三晚上</a:t>
                      </a:r>
                      <a:endParaRPr lang="zh-CN" altLang="en-US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7;00-7</a:t>
                      </a: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en-US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</a:t>
                      </a:r>
                      <a:endParaRPr lang="en-US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钉钉历史组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ea typeface="文道楷体"/>
                        </a:rPr>
                        <a:t>否</a:t>
                      </a:r>
                      <a:endParaRPr lang="zh-CN" altLang="en-US" sz="1600" dirty="0"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672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高中语文组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周怿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《新学期教研活动安排》</a:t>
                      </a:r>
                      <a:endParaRPr 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26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日周三晚上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7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00-7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钉钉语文组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ea typeface="文道楷体"/>
                        </a:rPr>
                        <a:t>否</a:t>
                      </a:r>
                      <a:endParaRPr lang="zh-CN" altLang="en-US" sz="1600" dirty="0"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67203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信息组</a:t>
                      </a:r>
                      <a:endParaRPr 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葛微洁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《教研组计划安排》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27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日周四下午</a:t>
                      </a:r>
                      <a:endParaRPr lang="zh-CN" altLang="en-US" sz="1600" kern="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15-4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55</a:t>
                      </a:r>
                      <a:endParaRPr lang="en-US" altLang="zh-CN" sz="1600" kern="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钉钉信息组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b="0" kern="100" dirty="0"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  <a:endParaRPr lang="zh-CN" altLang="en-US" sz="1600" b="0" kern="100" dirty="0"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67203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音乐组</a:t>
                      </a:r>
                      <a:endParaRPr lang="zh-CN" altLang="en-US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谭红妍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《新学期教研组会议及商讨教研相关活动》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27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日周四晚上</a:t>
                      </a:r>
                      <a:endParaRPr lang="zh-CN" altLang="en-US" sz="1600" kern="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7:00-7:40</a:t>
                      </a:r>
                      <a:endParaRPr lang="en-US" altLang="zh-CN" sz="1600" kern="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钉钉音乐组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0" kern="100" dirty="0"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  <a:endParaRPr lang="zh-CN" altLang="en-US" sz="1600" b="0" kern="100" dirty="0"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672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综合组</a:t>
                      </a:r>
                      <a:endParaRPr lang="zh-CN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周小帆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《传达本学期学校教研计划及研讨本组学期教研工作》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2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27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日周四晚上</a:t>
                      </a:r>
                      <a:endParaRPr lang="zh-CN" altLang="en-US" sz="1600" kern="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7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30--8:00</a:t>
                      </a:r>
                      <a:endParaRPr lang="en-US" altLang="zh-CN" sz="1600" kern="100" dirty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钉钉综合组</a:t>
                      </a:r>
                      <a:endParaRPr 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en-US" sz="1600" kern="100" dirty="0"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  <a:endParaRPr lang="zh-CN" altLang="en-US" sz="1600" kern="100" dirty="0"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图片 3" descr="七中logo 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39020" y="6274435"/>
            <a:ext cx="2066925" cy="5835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917239" y="202564"/>
            <a:ext cx="10668747" cy="1295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sz="250" b="1" dirty="0" smtClean="0">
                <a:latin typeface="华文新魏" panose="02010800040101010101" pitchFamily="2" charset="-122"/>
              </a:rPr>
              <a:t> </a:t>
            </a:r>
            <a:endParaRPr lang="zh-CN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17148" y="579964"/>
          <a:ext cx="10447655" cy="582422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393190"/>
                <a:gridCol w="1236980"/>
                <a:gridCol w="3179642"/>
                <a:gridCol w="1970405"/>
                <a:gridCol w="1236910"/>
                <a:gridCol w="1430767"/>
              </a:tblGrid>
              <a:tr h="60134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组 别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是否记开课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</a:tr>
              <a:tr h="567203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社会组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林小愉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《讨论教研组计划》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28</a:t>
                      </a: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日周五晚上</a:t>
                      </a:r>
                      <a:endParaRPr lang="zh-CN" altLang="en-US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00-4</a:t>
                      </a: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钉钉社会组</a:t>
                      </a:r>
                      <a:endParaRPr 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  <a:endParaRPr lang="zh-CN" altLang="en-US" sz="1600" kern="100" dirty="0"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67203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地理组</a:t>
                      </a:r>
                      <a:endParaRPr lang="zh-CN" altLang="en-US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王海虹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《学期初网课备课探讨》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28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日周五下午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30-5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钉钉地理组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600" dirty="0">
                        <a:ea typeface="文道楷体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600" dirty="0">
                          <a:ea typeface="文道楷体"/>
                        </a:rPr>
                        <a:t>否</a:t>
                      </a:r>
                      <a:endParaRPr lang="zh-CN" altLang="en-US" sz="1600" dirty="0"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672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高中英语组</a:t>
                      </a:r>
                      <a:r>
                        <a:rPr 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 </a:t>
                      </a:r>
                      <a:endParaRPr 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陈志清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《新学期教务处文件解读及如何提高网课作业效率》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2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28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日周五晚上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7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00-7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40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钉钉英语组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 smtClean="0">
                        <a:ea typeface="文道楷体"/>
                      </a:endParaRPr>
                    </a:p>
                    <a:p>
                      <a:pPr algn="ctr"/>
                      <a:r>
                        <a:rPr lang="zh-CN" altLang="en-US" sz="1600" dirty="0" smtClean="0">
                          <a:ea typeface="文道楷体"/>
                        </a:rPr>
                        <a:t>否</a:t>
                      </a:r>
                      <a:endParaRPr lang="zh-CN" altLang="en-US" sz="1600" dirty="0"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67203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初中数学组</a:t>
                      </a: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黄剑秋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《开学教学计划制定及线上教学研讨》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2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28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日周五晚上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6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30-7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10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钉钉数学组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600" dirty="0">
                        <a:ea typeface="文道楷体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600" dirty="0">
                          <a:ea typeface="文道楷体"/>
                        </a:rPr>
                        <a:t>否</a:t>
                      </a:r>
                      <a:endParaRPr lang="zh-CN" altLang="en-US" sz="1600" dirty="0"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672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初中科学组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陈珠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《疫情下课堂教学交流会》</a:t>
                      </a:r>
                      <a:endParaRPr 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2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28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日周五晚上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7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20-8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00</a:t>
                      </a:r>
                      <a:endParaRPr lang="en-US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钉钉生物组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 smtClean="0">
                        <a:ea typeface="文道楷体"/>
                      </a:endParaRPr>
                    </a:p>
                    <a:p>
                      <a:pPr algn="ctr"/>
                      <a:r>
                        <a:rPr lang="zh-CN" altLang="en-US" sz="1600" dirty="0" smtClean="0">
                          <a:ea typeface="文道楷体"/>
                        </a:rPr>
                        <a:t>否</a:t>
                      </a:r>
                      <a:endParaRPr lang="zh-CN" altLang="en-US" sz="1600" dirty="0"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6705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初中英语组</a:t>
                      </a:r>
                      <a:endParaRPr 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胡晓琼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谢梦迪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《研讨制定教研活动计划》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marL="12700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《初中英语拓展阅读课题的设想》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2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28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日周五晚上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7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30-8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10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600" kern="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钉钉英语组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altLang="en-US" sz="1600" kern="100" dirty="0"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  <a:endParaRPr lang="zh-CN" altLang="en-US" sz="1600" kern="100" dirty="0"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67055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初中语文组</a:t>
                      </a: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郑然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127000"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《本学期任务布置（传达校及教研院文件）》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28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日周五晚上</a:t>
                      </a:r>
                      <a:endParaRPr lang="zh-CN" altLang="en-US" sz="1600" kern="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7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10-7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07201802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  <a:endParaRPr lang="zh-CN" altLang="en-US" sz="1600" kern="100" dirty="0"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67055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体育组</a:t>
                      </a: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韩伟锋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127000"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《新学期学校体育工作安排》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2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28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日周五晚上</a:t>
                      </a:r>
                      <a:endParaRPr lang="zh-CN" altLang="en-US" sz="1600" kern="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7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0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0-7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40</a:t>
                      </a:r>
                      <a:endParaRPr lang="en-US" altLang="zh-CN" sz="1600" kern="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钉钉体育组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600" kern="100" dirty="0"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  <a:endParaRPr lang="zh-CN" altLang="en-US" sz="1600" kern="100" dirty="0"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67055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美术组</a:t>
                      </a:r>
                      <a:endParaRPr lang="zh-CN" altLang="en-US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王靖博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127000"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《论文比赛、课题申报主题内容讨论》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29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日周六下午</a:t>
                      </a:r>
                      <a:endParaRPr lang="zh-CN" altLang="en-US" sz="1600" kern="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00-1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钉钉美术组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  <a:endParaRPr lang="zh-CN" altLang="en-US" sz="1600" kern="100" dirty="0"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图片 3" descr="七中logo 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90100" y="6083935"/>
            <a:ext cx="2066925" cy="5835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820419" y="766445"/>
            <a:ext cx="10668747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第三周开课活动信息   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2020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年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24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日—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28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</a:t>
            </a:r>
            <a:r>
              <a:rPr lang="en-US" sz="250" b="1" dirty="0" smtClean="0">
                <a:latin typeface="华文新魏" panose="02010800040101010101" pitchFamily="2" charset="-122"/>
              </a:rPr>
              <a:t> </a:t>
            </a:r>
            <a:endParaRPr lang="zh-CN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35980" y="1700480"/>
          <a:ext cx="10817860" cy="257429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447822"/>
                <a:gridCol w="3065930"/>
                <a:gridCol w="3367143"/>
                <a:gridCol w="1419093"/>
                <a:gridCol w="1517744"/>
              </a:tblGrid>
              <a:tr h="79629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开课</a:t>
                      </a: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 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教师 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课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（主题）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备 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注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</a:tr>
              <a:tr h="53848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王静</a:t>
                      </a:r>
                      <a:endParaRPr 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DNA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的分子结构与特点</a:t>
                      </a: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》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26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日周三下午第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00700003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kern="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53532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郑舒艺</a:t>
                      </a:r>
                      <a:endParaRPr lang="zh-CN" altLang="en-US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《烛之武退秦师》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27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日周四晚上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第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6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00-6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00700003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53532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吴素琴</a:t>
                      </a: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《三角恒等变换在三解隐函数中的应用》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28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日晚上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第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6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00-6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00700003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图片 6" descr="七中logo 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07500" y="5788025"/>
            <a:ext cx="2066925" cy="5835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960120" y="680720"/>
            <a:ext cx="10272358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atinLnBrk="1"/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近期教科研信息</a:t>
            </a:r>
            <a:r>
              <a:rPr lang="en-US" altLang="zh-CN" sz="2800" b="1" dirty="0" smtClean="0">
                <a:latin typeface="微软雅黑" panose="020B0503020204020204" charset="-122"/>
                <a:ea typeface="微软雅黑" panose="020B0503020204020204" charset="-122"/>
              </a:rPr>
              <a:t>                    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" name="表格 1"/>
          <p:cNvGraphicFramePr/>
          <p:nvPr/>
        </p:nvGraphicFramePr>
        <p:xfrm>
          <a:off x="946150" y="1661794"/>
          <a:ext cx="9833012" cy="260123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250640"/>
                <a:gridCol w="1637530"/>
                <a:gridCol w="5413696"/>
                <a:gridCol w="1531146"/>
              </a:tblGrid>
              <a:tr h="472952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dirty="0" smtClean="0"/>
                        <a:t>序号</a:t>
                      </a:r>
                      <a:endParaRPr lang="zh-CN" alt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dirty="0" smtClean="0"/>
                        <a:t>截止</a:t>
                      </a:r>
                      <a:r>
                        <a:rPr lang="en-US" sz="2400" dirty="0" err="1" smtClean="0"/>
                        <a:t>日期</a:t>
                      </a:r>
                      <a:endParaRPr lang="en-US" altLang="en-US" sz="2400" dirty="0" err="1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dirty="0" smtClean="0"/>
                        <a:t>评比项目</a:t>
                      </a:r>
                      <a:endParaRPr lang="zh-CN" alt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dirty="0" smtClean="0"/>
                        <a:t>对象</a:t>
                      </a:r>
                      <a:endParaRPr lang="zh-CN" altLang="en-US" sz="2400" dirty="0" smtClean="0"/>
                    </a:p>
                  </a:txBody>
                  <a:tcPr marL="0" marR="0" marT="0" marB="0" anchor="ctr"/>
                </a:tc>
              </a:tr>
              <a:tr h="709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kern="100" dirty="0" smtClean="0"/>
                        <a:t>1</a:t>
                      </a:r>
                      <a:endParaRPr lang="en-US" altLang="zh-CN" sz="2000" kern="100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2020</a:t>
                      </a:r>
                      <a:r>
                        <a:rPr lang="zh-CN" altLang="en-US" dirty="0" smtClean="0"/>
                        <a:t>年</a:t>
                      </a:r>
                      <a:r>
                        <a:rPr lang="en-US" altLang="zh-CN" dirty="0" smtClean="0"/>
                        <a:t>3</a:t>
                      </a:r>
                      <a:r>
                        <a:rPr lang="zh-CN" altLang="en-US" dirty="0" smtClean="0"/>
                        <a:t>月</a:t>
                      </a:r>
                      <a:r>
                        <a:rPr lang="en-US" altLang="zh-CN" dirty="0" smtClean="0"/>
                        <a:t>15</a:t>
                      </a:r>
                      <a:r>
                        <a:rPr lang="zh-CN" altLang="en-US" dirty="0" smtClean="0"/>
                        <a:t>日</a:t>
                      </a:r>
                      <a:endParaRPr lang="zh-CN" altLang="en-US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年度温州市中小学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微调研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征集与评选活动</a:t>
                      </a:r>
                      <a:endParaRPr lang="zh-CN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全体教师</a:t>
                      </a:r>
                      <a:endParaRPr lang="zh-CN" altLang="en-US" sz="1800" dirty="0" smtClean="0"/>
                    </a:p>
                  </a:txBody>
                  <a:tcPr marL="68580" marR="68580" marT="0" marB="0" anchor="ctr"/>
                </a:tc>
              </a:tr>
              <a:tr h="709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kern="100" smtClean="0"/>
                        <a:t>2</a:t>
                      </a:r>
                      <a:endParaRPr lang="en-US" altLang="zh-CN" sz="2000" kern="100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endParaRPr lang="zh-CN" alt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年教育科学研究课题立项申报工作的通知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全体教师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</a:tr>
              <a:tr h="709428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kern="100" dirty="0" smtClean="0"/>
                        <a:t>3</a:t>
                      </a:r>
                      <a:endParaRPr lang="en-US" altLang="zh-CN" sz="1800" kern="100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日</a:t>
                      </a:r>
                      <a:endParaRPr lang="zh-CN" alt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kern="1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年市局直属中小学老师优秀教育教学论文评审活动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全体教师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4" name="图片 3" descr="七中logo 白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124564" y="5801697"/>
            <a:ext cx="2458085" cy="6940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fade thruBlk="1"/>
  </p:transition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KSO_WM_TAG_VERSION" val="1.0"/>
  <p:tag name="KSO_WM_TEMPLATE_CATEGORY" val="custom"/>
  <p:tag name="KSO_WM_TEMPLATE_INDEX" val="20182963"/>
</p:tagLst>
</file>

<file path=ppt/tags/tag4.xml><?xml version="1.0" encoding="utf-8"?>
<p:tagLst xmlns:p="http://schemas.openxmlformats.org/presentationml/2006/main">
  <p:tag name="KSO_WM_TAG_VERSION" val="1.0"/>
  <p:tag name="KSO_WM_TEMPLATE_CATEGORY" val="custom"/>
  <p:tag name="KSO_WM_TEMPLATE_INDEX" val="20182963"/>
</p:tagLst>
</file>

<file path=ppt/tags/tag5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BEAUTIFY_FLAG" val="#wm#"/>
  <p:tag name="KSO_WM_TEMPLATE_THUMBS_INDEX" val="1、9、12、16、5、19、22"/>
</p:tagLst>
</file>

<file path=ppt/tags/tag6.xml><?xml version="1.0" encoding="utf-8"?>
<p:tagLst xmlns:p="http://schemas.openxmlformats.org/presentationml/2006/main">
  <p:tag name="KSO_WM_UNIT_TABLE_BEAUTIFY" val="smartTable{3504f122-4151-4805-b815-31abb970c8d3}"/>
</p:tagLst>
</file>

<file path=ppt/tags/tag7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SLIDE_ID" val="custom20182963_22"/>
  <p:tag name="KSO_WM_SLIDE_INDEX" val="22"/>
  <p:tag name="KSO_WM_SLIDE_ITEM_CNT" val="2"/>
  <p:tag name="KSO_WM_SLIDE_LAYOUT" val="a_f"/>
  <p:tag name="KSO_WM_SLIDE_LAYOUT_CNT" val="1_1"/>
  <p:tag name="KSO_WM_SLIDE_TYPE" val="endPage"/>
  <p:tag name="KSO_WM_BEAUTIFY_FLAG" val="#wm#"/>
</p:tagLst>
</file>

<file path=ppt/tags/tag8.xml><?xml version="1.0" encoding="utf-8"?>
<p:tagLst xmlns:p="http://schemas.openxmlformats.org/presentationml/2006/main">
  <p:tag name="KSO_WM_UNIT_TABLE_BEAUTIFY" val="smartTable{efbe94bc-d2e0-4177-b886-1b29a43f5ad9}"/>
</p:tagLst>
</file>

<file path=ppt/tags/tag9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SLIDE_ID" val="custom20182963_22"/>
  <p:tag name="KSO_WM_SLIDE_INDEX" val="22"/>
  <p:tag name="KSO_WM_SLIDE_ITEM_CNT" val="2"/>
  <p:tag name="KSO_WM_SLIDE_LAYOUT" val="a_f"/>
  <p:tag name="KSO_WM_SLIDE_LAYOUT_CNT" val="1_1"/>
  <p:tag name="KSO_WM_SLIDE_TYPE" val="endPage"/>
  <p:tag name="KSO_WM_BEAUTIFY_FLAG" val="#wm#"/>
</p:tagLst>
</file>

<file path=ppt/tags/tag10.xml><?xml version="1.0" encoding="utf-8"?>
<p:tagLst xmlns:p="http://schemas.openxmlformats.org/presentationml/2006/main">
  <p:tag name="KSO_WM_UNIT_TABLE_BEAUTIFY" val="smartTable{1100721c-5c7c-4e7b-9856-b53ea8c5d290}"/>
</p:tagLst>
</file>

<file path=ppt/tags/tag11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SLIDE_ID" val="custom20182963_22"/>
  <p:tag name="KSO_WM_SLIDE_INDEX" val="22"/>
  <p:tag name="KSO_WM_SLIDE_ITEM_CNT" val="2"/>
  <p:tag name="KSO_WM_SLIDE_LAYOUT" val="a_f"/>
  <p:tag name="KSO_WM_SLIDE_LAYOUT_CNT" val="1_1"/>
  <p:tag name="KSO_WM_SLIDE_TYPE" val="endPage"/>
  <p:tag name="KSO_WM_BEAUTIFY_FLAG" val="#wm#"/>
</p:tagLst>
</file>

<file path=ppt/tags/tag12.xml><?xml version="1.0" encoding="utf-8"?>
<p:tagLst xmlns:p="http://schemas.openxmlformats.org/presentationml/2006/main">
  <p:tag name="KSO_WM_TEMPLATE_CATEGORY" val="custom"/>
  <p:tag name="KSO_WM_TEMPLATE_INDEX" val="20182963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61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A5300F"/>
      </a:accent1>
      <a:accent2>
        <a:srgbClr val="E19825"/>
      </a:accent2>
      <a:accent3>
        <a:srgbClr val="D55816"/>
      </a:accent3>
      <a:accent4>
        <a:srgbClr val="B19C7D"/>
      </a:accent4>
      <a:accent5>
        <a:srgbClr val="7F5F52"/>
      </a:accent5>
      <a:accent6>
        <a:srgbClr val="B27D49"/>
      </a:accent6>
      <a:hlink>
        <a:srgbClr val="A5300F"/>
      </a:hlink>
      <a:folHlink>
        <a:srgbClr val="BFBFBF"/>
      </a:folHlink>
    </a:clrScheme>
    <a:fontScheme name="vcwnuor0">
      <a:majorFont>
        <a:latin typeface="Arial"/>
        <a:ea typeface="SimHei"/>
        <a:cs typeface=""/>
      </a:majorFont>
      <a:minorFont>
        <a:latin typeface="Arial"/>
        <a:ea typeface="Sim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0</TotalTime>
  <Words>1268</Words>
  <Application>WPS 演示</Application>
  <PresentationFormat>自定义</PresentationFormat>
  <Paragraphs>334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17" baseType="lpstr">
      <vt:lpstr>Arial</vt:lpstr>
      <vt:lpstr>宋体</vt:lpstr>
      <vt:lpstr>Wingdings</vt:lpstr>
      <vt:lpstr>华文新魏</vt:lpstr>
      <vt:lpstr>文道楷体</vt:lpstr>
      <vt:lpstr>文道楷体</vt:lpstr>
      <vt:lpstr>楷体</vt:lpstr>
      <vt:lpstr>微软雅黑</vt:lpstr>
      <vt:lpstr>Arial Unicode MS</vt:lpstr>
      <vt:lpstr>黑体</vt:lpstr>
      <vt:lpstr>Calibri</vt:lpstr>
      <vt:lpstr>webwppDefTheme</vt:lpstr>
      <vt:lpstr>1_Office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pan</cp:lastModifiedBy>
  <cp:revision>416</cp:revision>
  <dcterms:created xsi:type="dcterms:W3CDTF">2020-02-25T06:29:00Z</dcterms:created>
  <dcterms:modified xsi:type="dcterms:W3CDTF">2020-02-28T11:50:38Z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2052-11.1.0.9208</vt:lpwstr>
  </property>
</Properties>
</file>