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sldIdLst>
    <p:sldId id="329" r:id="rId4"/>
    <p:sldId id="343" r:id="rId6"/>
    <p:sldId id="345" r:id="rId7"/>
    <p:sldId id="347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8DB6"/>
    <a:srgbClr val="F7F8FA"/>
    <a:srgbClr val="514038"/>
    <a:srgbClr val="394959"/>
    <a:srgbClr val="3F7D5B"/>
    <a:srgbClr val="4EB4B7"/>
    <a:srgbClr val="FF9900"/>
    <a:srgbClr val="001A30"/>
    <a:srgbClr val="0022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571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34" y="-90"/>
      </p:cViewPr>
      <p:guideLst>
        <p:guide orient="horz" pos="2233"/>
        <p:guide pos="38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A7838-D882-4361-8C3C-E8D3E7AA32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>
              <a:sym typeface="+mn-ea"/>
            </a:endParaRPr>
          </a:p>
          <a:p>
            <a:pPr lvl="0"/>
            <a:r>
              <a:rPr lang="zh-CN" altLang="en-US" smtClean="0">
                <a:sym typeface="+mn-ea"/>
              </a:rPr>
              <a:t>单击此处编辑正文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2"/>
          <p:cNvCxnSpPr/>
          <p:nvPr>
            <p:custDataLst>
              <p:tags r:id="rId3"/>
            </p:custDataLst>
          </p:nvPr>
        </p:nvCxnSpPr>
        <p:spPr>
          <a:xfrm>
            <a:off x="1239520" y="4155168"/>
            <a:ext cx="641263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67983" y="2702831"/>
            <a:ext cx="9143999" cy="1336131"/>
          </a:xfr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8080" y="4403754"/>
            <a:ext cx="6426200" cy="93003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9" r="14977"/>
          <a:stretch>
            <a:fillRect/>
          </a:stretch>
        </p:blipFill>
        <p:spPr>
          <a:xfrm>
            <a:off x="4685146" y="0"/>
            <a:ext cx="7506854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1102673"/>
            <a:ext cx="3035070" cy="838774"/>
          </a:xfrm>
          <a:ln w="571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2335576"/>
            <a:ext cx="3035070" cy="34197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7" name="PA_直接连接符 2"/>
          <p:cNvCxnSpPr/>
          <p:nvPr>
            <p:custDataLst>
              <p:tags r:id="rId3"/>
            </p:custDataLst>
          </p:nvPr>
        </p:nvCxnSpPr>
        <p:spPr>
          <a:xfrm>
            <a:off x="1239520" y="4155168"/>
            <a:ext cx="641263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67983" y="2702831"/>
            <a:ext cx="9143999" cy="1336130"/>
          </a:xfrm>
        </p:spPr>
        <p:txBody>
          <a:bodyPr anchor="b">
            <a:noAutofit/>
          </a:bodyPr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1147763" y="4403725"/>
            <a:ext cx="6426200" cy="930275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tags" Target="../tags/tag5.xml"/><Relationship Id="rId12" Type="http://schemas.openxmlformats.org/officeDocument/2006/relationships/tags" Target="../tags/tag4.xml"/><Relationship Id="rId11" Type="http://schemas.openxmlformats.org/officeDocument/2006/relationships/tags" Target="../tags/tag3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7.xml"/><Relationship Id="rId2" Type="http://schemas.openxmlformats.org/officeDocument/2006/relationships/image" Target="../media/image3.png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9.xml"/><Relationship Id="rId2" Type="http://schemas.openxmlformats.org/officeDocument/2006/relationships/image" Target="../media/image3.png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1.xml"/><Relationship Id="rId2" Type="http://schemas.openxmlformats.org/officeDocument/2006/relationships/image" Target="../media/image3.png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tags" Target="../tags/tag13.xml"/><Relationship Id="rId2" Type="http://schemas.openxmlformats.org/officeDocument/2006/relationships/image" Target="../media/image4.png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17239" y="583564"/>
            <a:ext cx="10668747" cy="622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第七周校本教研活动信息   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2020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年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日—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27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</a:t>
            </a:r>
            <a:endParaRPr lang="zh-CN" altLang="zh-CN" sz="32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en-US" sz="250" b="1" dirty="0" smtClean="0">
                <a:latin typeface="华文新魏" panose="02010800040101010101" pitchFamily="2" charset="-122"/>
              </a:rPr>
              <a:t> 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808" y="1321644"/>
          <a:ext cx="10448290" cy="502920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344930"/>
                <a:gridCol w="1456527"/>
                <a:gridCol w="3074670"/>
                <a:gridCol w="1840907"/>
                <a:gridCol w="1300368"/>
                <a:gridCol w="1430767"/>
              </a:tblGrid>
              <a:tr h="58547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  <a:tr h="551815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高中数学组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王聪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《疫情后教学衔接》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日周一下午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30-2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钉钉数学组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 smtClean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5181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体育组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韩伟锋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《疫情后教学衔接》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日周一晚上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7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00-7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钉钉体育组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 smtClean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3594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综合组</a:t>
                      </a:r>
                      <a:endParaRPr lang="zh-CN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周小帆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《疫情后教学衔接》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25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00-2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钉钉综合组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dirty="0" smtClean="0">
                          <a:solidFill>
                            <a:schemeClr val="tx1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 smtClean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3594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生物组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徐雪娜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《疫情后教学衔接》</a:t>
                      </a:r>
                      <a:endParaRPr lang="zh-CN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25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4:20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-5:00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钉钉生物组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dirty="0" smtClean="0">
                          <a:solidFill>
                            <a:schemeClr val="tx1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 smtClean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政治组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徐建苏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《疫情后教学衔接、讲座高三第一次选考阅卷体会和收获》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25</a:t>
                      </a: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50-5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00700001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/>
                      <a:endParaRPr lang="zh-CN" altLang="en-US" sz="1600" dirty="0" smtClean="0">
                        <a:solidFill>
                          <a:schemeClr val="tx1"/>
                        </a:solidFill>
                        <a:ea typeface="文道楷体"/>
                      </a:endParaRPr>
                    </a:p>
                    <a:p>
                      <a:pPr algn="ctr"/>
                      <a:r>
                        <a:rPr lang="zh-CN" altLang="en-US" sz="1600" dirty="0" smtClean="0">
                          <a:solidFill>
                            <a:schemeClr val="tx1"/>
                          </a:solidFill>
                          <a:ea typeface="文道楷体"/>
                        </a:rPr>
                        <a:t>是</a:t>
                      </a:r>
                      <a:endParaRPr lang="zh-CN" altLang="en-US" sz="1600" dirty="0" smtClean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高中语文组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周怿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《疫情后教学衔接》</a:t>
                      </a:r>
                      <a:endParaRPr lang="zh-CN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25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日周三晚上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7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00-7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钉钉语文组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/>
                      <a:endParaRPr lang="zh-CN" altLang="en-US" sz="1600" dirty="0">
                        <a:solidFill>
                          <a:schemeClr val="tx1"/>
                        </a:solidFill>
                        <a:ea typeface="文道楷体"/>
                      </a:endParaRPr>
                    </a:p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历史组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阚韶辉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《研讨疫情后教学衔接计划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25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日周三晚上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7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00-7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钉钉历史组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600" dirty="0">
                        <a:solidFill>
                          <a:schemeClr val="tx1"/>
                        </a:solidFill>
                        <a:ea typeface="文道楷体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567055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初中</a:t>
                      </a:r>
                      <a:r>
                        <a:rPr lang="zh-CN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英语组</a:t>
                      </a:r>
                      <a:endParaRPr lang="zh-CN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胡晓琼</a:t>
                      </a:r>
                      <a:endParaRPr lang="zh-CN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《疫情后教学衔接》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3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月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27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日周三晚上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7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30--8</a:t>
                      </a: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10</a:t>
                      </a:r>
                      <a:endParaRPr lang="en-US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钉钉英语组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否</a:t>
                      </a:r>
                      <a:endParaRPr lang="zh-CN" altLang="zh-CN" sz="1600" kern="1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39020" y="6274435"/>
            <a:ext cx="2066925" cy="583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17239" y="202564"/>
            <a:ext cx="10668747" cy="129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250" b="1" dirty="0" smtClean="0">
                <a:latin typeface="华文新魏" panose="02010800040101010101" pitchFamily="2" charset="-122"/>
              </a:rPr>
              <a:t> 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57483" y="579964"/>
          <a:ext cx="10307559" cy="479996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252855"/>
                <a:gridCol w="1236980"/>
                <a:gridCol w="3179642"/>
                <a:gridCol w="1970405"/>
                <a:gridCol w="1236910"/>
                <a:gridCol w="1430767"/>
              </a:tblGrid>
              <a:tr h="60134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  <a:tr h="69977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信息组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葛微洁</a:t>
                      </a:r>
                      <a:endParaRPr lang="zh-CN" alt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《疫情后教学衔接》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26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日周四下午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15-4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55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钉钉信息组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0" kern="1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zh-CN" sz="1600" b="0" kern="1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69977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初中语文组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郑然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《疫情后教学衔接》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27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日周五下午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20-2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钉钉语文组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b="0" kern="1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0" kern="1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b="0" kern="1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69977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音乐组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谭红妍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《疫情后教学衔接》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27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日周五下午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3:30-4:10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钉钉音乐组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0" kern="1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b="0" kern="1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699770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社会组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林小愉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《疫情后教学衔接》</a:t>
                      </a:r>
                      <a:endParaRPr 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3月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27</a:t>
                      </a:r>
                      <a:r>
                        <a:rPr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</a:t>
                      </a: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周五</a:t>
                      </a:r>
                      <a:r>
                        <a:rPr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下午4:00-4:30</a:t>
                      </a:r>
                      <a:endParaRPr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钉钉社会组</a:t>
                      </a:r>
                      <a:endParaRPr lang="zh-CN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  <a:endParaRPr lang="zh-CN" altLang="en-US" sz="1600" kern="100" dirty="0" smtClean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699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地理组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王海虹</a:t>
                      </a:r>
                      <a:endParaRPr lang="zh-CN" altLang="en-US" sz="1600" kern="10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《疫情后教学衔接》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27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日周五下午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30-5</a:t>
                      </a: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endParaRPr lang="en-US" altLang="zh-CN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钉钉地理组</a:t>
                      </a:r>
                      <a:endParaRPr lang="zh-CN" altLang="en-US" sz="1600" kern="10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>
                        <a:solidFill>
                          <a:schemeClr val="tx1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  <a:tr h="699770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kern="100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科学组</a:t>
                      </a:r>
                      <a:endParaRPr lang="zh-CN" altLang="zh-CN" sz="1600" kern="100" dirty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陈珠（未报）</a:t>
                      </a:r>
                      <a:endParaRPr lang="zh-CN" altLang="en-US" sz="1600" kern="100" dirty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但有表格</a:t>
                      </a:r>
                      <a:endParaRPr lang="zh-CN" altLang="en-US" sz="1600" kern="100" dirty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《疫情后教学衔接》</a:t>
                      </a:r>
                      <a:endParaRPr lang="zh-CN" altLang="en-US" sz="1600" kern="10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26</a:t>
                      </a:r>
                      <a:r>
                        <a:rPr lang="zh-CN" altLang="en-US" sz="1600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日周四下午</a:t>
                      </a:r>
                      <a:endParaRPr lang="zh-CN" altLang="en-US" sz="1600" kern="10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</a:t>
                      </a:r>
                      <a:endParaRPr lang="en-US" altLang="zh-CN" sz="1600" kern="10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钉钉科学组</a:t>
                      </a:r>
                      <a:endParaRPr lang="zh-CN" altLang="en-US" sz="1600" kern="10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dirty="0">
                          <a:solidFill>
                            <a:srgbClr val="FF0000"/>
                          </a:solidFill>
                          <a:ea typeface="文道楷体"/>
                        </a:rPr>
                        <a:t>否</a:t>
                      </a:r>
                      <a:endParaRPr lang="zh-CN" altLang="en-US" sz="1600" dirty="0">
                        <a:solidFill>
                          <a:srgbClr val="FF0000"/>
                        </a:solidFill>
                        <a:ea typeface="文道楷体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90100" y="6083935"/>
            <a:ext cx="2066925" cy="583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810259" y="264795"/>
            <a:ext cx="10668747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第七周开课活动信息   </a:t>
            </a:r>
            <a:r>
              <a:rPr lang="zh-CN" alt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 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2020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年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日—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3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</a:t>
            </a:r>
            <a:r>
              <a:rPr lang="en-US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27</a:t>
            </a:r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</a:t>
            </a:r>
            <a:endParaRPr lang="zh-CN" altLang="zh-CN" sz="32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zh-CN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</a:t>
            </a:r>
            <a:r>
              <a:rPr lang="en-US" sz="250" b="1" dirty="0" smtClean="0">
                <a:latin typeface="华文新魏" panose="02010800040101010101" pitchFamily="2" charset="-122"/>
              </a:rPr>
              <a:t> </a:t>
            </a:r>
            <a:endParaRPr lang="zh-CN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10275" y="932130"/>
          <a:ext cx="10817860" cy="589548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447822"/>
                <a:gridCol w="3065930"/>
                <a:gridCol w="3367143"/>
                <a:gridCol w="1419093"/>
                <a:gridCol w="1517744"/>
              </a:tblGrid>
              <a:tr h="7962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开课</a:t>
                      </a: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 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教师 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  <a:endParaRPr lang="en-US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课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（主题）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kern="100" dirty="0" smtClean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 dirty="0" smtClean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备 </a:t>
                      </a:r>
                      <a:r>
                        <a:rPr lang="zh-CN" sz="1800" kern="100" dirty="0"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注</a:t>
                      </a:r>
                      <a:endParaRPr lang="zh-CN" sz="1800" kern="100" dirty="0"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</a:txBody>
                  <a:tcPr marL="67406" marR="67406" marT="0" marB="0"/>
                </a:tc>
              </a:tr>
              <a:tr h="538480"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周晓琼</a:t>
                      </a:r>
                      <a:endParaRPr lang="zh-CN" altLang="en-US" sz="1600" kern="100" dirty="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《文言虚词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“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之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”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复习》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23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日周一下午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：30-</a:t>
                      </a: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：10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00700002</a:t>
                      </a:r>
                      <a:endParaRPr lang="en-US" altLang="zh-CN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  <a:endParaRPr lang="zh-CN" altLang="en-US" sz="1600" kern="100"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图片 6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61195" y="6274435"/>
            <a:ext cx="2066925" cy="583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60120" y="680720"/>
            <a:ext cx="10272358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atinLnBrk="1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近期教科研信息</a:t>
            </a:r>
            <a:r>
              <a:rPr lang="en-US" altLang="zh-CN" sz="2800" b="1" dirty="0" smtClean="0">
                <a:latin typeface="微软雅黑" panose="020B0503020204020204" charset="-122"/>
                <a:ea typeface="微软雅黑" panose="020B0503020204020204" charset="-122"/>
              </a:rPr>
              <a:t>                    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946150" y="1661794"/>
          <a:ext cx="9833012" cy="260123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220470"/>
                <a:gridCol w="1667700"/>
                <a:gridCol w="5413696"/>
                <a:gridCol w="1531146"/>
              </a:tblGrid>
              <a:tr h="472952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序号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 smtClean="0"/>
                        <a:t>截止</a:t>
                      </a:r>
                      <a:r>
                        <a:rPr lang="en-US" sz="2400" dirty="0" err="1" smtClean="0"/>
                        <a:t>日期</a:t>
                      </a:r>
                      <a:endParaRPr lang="en-US" altLang="en-US" sz="2400" dirty="0" err="1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评比项目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dirty="0" smtClean="0"/>
                        <a:t>对象</a:t>
                      </a:r>
                      <a:endParaRPr lang="zh-CN" altLang="en-US" sz="2400" dirty="0" smtClean="0"/>
                    </a:p>
                  </a:txBody>
                  <a:tcPr marL="0" marR="0" marT="0" marB="0" anchor="ctr"/>
                </a:tc>
              </a:tr>
              <a:tr h="709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kern="100" dirty="0" smtClean="0"/>
                        <a:t>1</a:t>
                      </a:r>
                      <a:endParaRPr lang="en-US" altLang="zh-CN" sz="20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r>
                        <a:rPr lang="zh-CN" alt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800" kern="1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年教育科学研究课题立项申报工作的通知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/>
                        <a:t>全体教师</a:t>
                      </a:r>
                      <a:endParaRPr lang="zh-CN" altLang="en-US" sz="1800" dirty="0" smtClean="0"/>
                    </a:p>
                  </a:txBody>
                  <a:tcPr marL="68580" marR="68580" marT="0" marB="0" anchor="ctr"/>
                </a:tc>
              </a:tr>
              <a:tr h="709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kern="100" smtClean="0"/>
                        <a:t>2</a:t>
                      </a:r>
                      <a:endParaRPr lang="en-US" altLang="zh-CN" sz="20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日</a:t>
                      </a:r>
                      <a:endParaRPr lang="zh-CN" alt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kern="1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年市局直属中小学老师优秀教育教学论文评审活动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全体教师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  <a:tr h="709428"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kern="100" dirty="0" smtClean="0"/>
                        <a:t>3</a:t>
                      </a:r>
                      <a:endParaRPr lang="en-US" altLang="zh-CN" sz="1800" kern="100" dirty="0" smtClean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r>
                        <a:rPr lang="zh-CN" altLang="zh-CN" sz="1800" dirty="0" smtClean="0">
                          <a:solidFill>
                            <a:schemeClr val="tx1"/>
                          </a:solidFill>
                        </a:rPr>
                        <a:t>年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zh-CN" altLang="en-US" sz="1800" dirty="0" smtClean="0">
                          <a:solidFill>
                            <a:schemeClr val="tx1"/>
                          </a:solidFill>
                        </a:rPr>
                        <a:t>日</a:t>
                      </a:r>
                      <a:endParaRPr lang="zh-CN" alt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2020年温州市中小学线上教育教学案例微课征集评比活动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kern="100" dirty="0" smtClean="0">
                          <a:solidFill>
                            <a:schemeClr val="tx1"/>
                          </a:solidFill>
                        </a:rPr>
                        <a:t>全体教师</a:t>
                      </a:r>
                      <a:endParaRPr lang="zh-CN" altLang="en-US" sz="1800" kern="1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4" name="图片 3" descr="七中logo 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24564" y="5801697"/>
            <a:ext cx="2458085" cy="6940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fade thruBlk="1"/>
  </p:transition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KSO_WM_TAG_VERSION" val="1.0"/>
  <p:tag name="KSO_WM_TEMPLATE_CATEGORY" val="custom"/>
  <p:tag name="KSO_WM_TEMPLATE_INDEX" val="20182963"/>
</p:tagLst>
</file>

<file path=ppt/tags/tag4.xml><?xml version="1.0" encoding="utf-8"?>
<p:tagLst xmlns:p="http://schemas.openxmlformats.org/presentationml/2006/main">
  <p:tag name="KSO_WM_TAG_VERSION" val="1.0"/>
  <p:tag name="KSO_WM_TEMPLATE_CATEGORY" val="custom"/>
  <p:tag name="KSO_WM_TEMPLATE_INDEX" val="20182963"/>
</p:tagLst>
</file>

<file path=ppt/tags/tag5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BEAUTIFY_FLAG" val="#wm#"/>
  <p:tag name="KSO_WM_TEMPLATE_THUMBS_INDEX" val="1、9、12、16、5、19、22"/>
</p:tagLst>
</file>

<file path=ppt/tags/tag6.xml><?xml version="1.0" encoding="utf-8"?>
<p:tagLst xmlns:p="http://schemas.openxmlformats.org/presentationml/2006/main">
  <p:tag name="KSO_WM_UNIT_TABLE_BEAUTIFY" val="smartTable{3504f122-4151-4805-b815-31abb970c8d3}"/>
</p:tagLst>
</file>

<file path=ppt/tags/tag7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8.xml><?xml version="1.0" encoding="utf-8"?>
<p:tagLst xmlns:p="http://schemas.openxmlformats.org/presentationml/2006/main">
  <p:tag name="KSO_WM_UNIT_TABLE_BEAUTIFY" val="smartTable{efbe94bc-d2e0-4177-b886-1b29a43f5ad9}"/>
</p:tagLst>
</file>

<file path=ppt/tags/tag9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10.xml><?xml version="1.0" encoding="utf-8"?>
<p:tagLst xmlns:p="http://schemas.openxmlformats.org/presentationml/2006/main">
  <p:tag name="KSO_WM_UNIT_TABLE_BEAUTIFY" val="smartTable{1100721c-5c7c-4e7b-9856-b53ea8c5d290}"/>
</p:tagLst>
</file>

<file path=ppt/tags/tag11.xml><?xml version="1.0" encoding="utf-8"?>
<p:tagLst xmlns:p="http://schemas.openxmlformats.org/presentationml/2006/main">
  <p:tag name="KSO_WM_TEMPLATE_CATEGORY" val="custom"/>
  <p:tag name="KSO_WM_TEMPLATE_INDEX" val="20182963"/>
  <p:tag name="KSO_WM_TAG_VERSION" val="1.0"/>
  <p:tag name="KSO_WM_SLIDE_ID" val="custom20182963_22"/>
  <p:tag name="KSO_WM_SLIDE_INDEX" val="22"/>
  <p:tag name="KSO_WM_SLIDE_ITEM_CNT" val="2"/>
  <p:tag name="KSO_WM_SLIDE_LAYOUT" val="a_f"/>
  <p:tag name="KSO_WM_SLIDE_LAYOUT_CNT" val="1_1"/>
  <p:tag name="KSO_WM_SLIDE_TYPE" val="endPage"/>
  <p:tag name="KSO_WM_BEAUTIFY_FLAG" val="#wm#"/>
</p:tagLst>
</file>

<file path=ppt/tags/tag12.xml><?xml version="1.0" encoding="utf-8"?>
<p:tagLst xmlns:p="http://schemas.openxmlformats.org/presentationml/2006/main">
  <p:tag name="KSO_WM_UNIT_TABLE_BEAUTIFY" val="smartTable{1aefa118-96dc-4a6a-8f5e-e53ec60ee26b}"/>
</p:tagLst>
</file>

<file path=ppt/tags/tag13.xml><?xml version="1.0" encoding="utf-8"?>
<p:tagLst xmlns:p="http://schemas.openxmlformats.org/presentationml/2006/main">
  <p:tag name="KSO_WM_TEMPLATE_CATEGORY" val="custom"/>
  <p:tag name="KSO_WM_TEMPLATE_INDEX" val="20182963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61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A5300F"/>
      </a:accent1>
      <a:accent2>
        <a:srgbClr val="E19825"/>
      </a:accent2>
      <a:accent3>
        <a:srgbClr val="D55816"/>
      </a:accent3>
      <a:accent4>
        <a:srgbClr val="B19C7D"/>
      </a:accent4>
      <a:accent5>
        <a:srgbClr val="7F5F52"/>
      </a:accent5>
      <a:accent6>
        <a:srgbClr val="B27D49"/>
      </a:accent6>
      <a:hlink>
        <a:srgbClr val="A5300F"/>
      </a:hlink>
      <a:folHlink>
        <a:srgbClr val="BFBFBF"/>
      </a:folHlink>
    </a:clrScheme>
    <a:fontScheme name="vcwnuor0">
      <a:majorFont>
        <a:latin typeface="Arial"/>
        <a:ea typeface="SimHei"/>
        <a:cs typeface=""/>
      </a:majorFont>
      <a:minorFont>
        <a:latin typeface="Arial"/>
        <a:ea typeface="Sim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0</TotalTime>
  <Words>955</Words>
  <Application>WPS 演示</Application>
  <PresentationFormat>自定义</PresentationFormat>
  <Paragraphs>272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17" baseType="lpstr">
      <vt:lpstr>Arial</vt:lpstr>
      <vt:lpstr>宋体</vt:lpstr>
      <vt:lpstr>Wingdings</vt:lpstr>
      <vt:lpstr>华文新魏</vt:lpstr>
      <vt:lpstr>文道楷体</vt:lpstr>
      <vt:lpstr>文道楷体</vt:lpstr>
      <vt:lpstr>楷体</vt:lpstr>
      <vt:lpstr>微软雅黑</vt:lpstr>
      <vt:lpstr>Arial Unicode MS</vt:lpstr>
      <vt:lpstr>黑体</vt:lpstr>
      <vt:lpstr>Calibri</vt:lpstr>
      <vt:lpstr>webwppDefTheme</vt:lpstr>
      <vt:lpstr>1_Office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pan</cp:lastModifiedBy>
  <cp:revision>470</cp:revision>
  <dcterms:created xsi:type="dcterms:W3CDTF">2020-02-25T06:29:00Z</dcterms:created>
  <dcterms:modified xsi:type="dcterms:W3CDTF">2020-03-30T10:47:19Z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