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tags/tag49.xml" ContentType="application/vnd.openxmlformats-officedocument.presentationml.tags+xml"/>
  <Override PartName="/ppt/tags/tag58.xml" ContentType="application/vnd.openxmlformats-officedocument.presentationml.tags+xml"/>
  <Override PartName="/ppt/tags/tag69.xml" ContentType="application/vnd.openxmlformats-officedocument.presentationml.tags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tags/tag29.xml" ContentType="application/vnd.openxmlformats-officedocument.presentationml.tags+xml"/>
  <Override PartName="/ppt/tags/tag38.xml" ContentType="application/vnd.openxmlformats-officedocument.presentationml.tags+xml"/>
  <Override PartName="/ppt/tags/tag47.xml" ContentType="application/vnd.openxmlformats-officedocument.presentationml.tags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ppt/tags/tag27.xml" ContentType="application/vnd.openxmlformats-officedocument.presentationml.tags+xml"/>
  <Override PartName="/ppt/tags/tag36.xml" ContentType="application/vnd.openxmlformats-officedocument.presentationml.tags+xml"/>
  <Override PartName="/ppt/tags/tag45.xml" ContentType="application/vnd.openxmlformats-officedocument.presentationml.tags+xml"/>
  <Override PartName="/ppt/tags/tag54.xml" ContentType="application/vnd.openxmlformats-officedocument.presentationml.tags+xml"/>
  <Override PartName="/ppt/tags/tag63.xml" ContentType="application/vnd.openxmlformats-officedocument.presentationml.tags+xml"/>
  <Override PartName="/ppt/tags/tag65.xml" ContentType="application/vnd.openxmlformats-officedocument.presentationml.tags+xml"/>
  <Override PartName="/docProps/custom.xml" ContentType="application/vnd.openxmlformats-officedocument.custom-propertie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34.xml" ContentType="application/vnd.openxmlformats-officedocument.presentationml.tags+xml"/>
  <Override PartName="/ppt/tags/tag43.xml" ContentType="application/vnd.openxmlformats-officedocument.presentationml.tags+xml"/>
  <Override PartName="/ppt/tags/tag52.xml" ContentType="application/vnd.openxmlformats-officedocument.presentationml.tags+xml"/>
  <Override PartName="/ppt/tags/tag61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32.xml" ContentType="application/vnd.openxmlformats-officedocument.presentationml.tags+xml"/>
  <Override PartName="/ppt/tags/tag41.xml" ContentType="application/vnd.openxmlformats-officedocument.presentationml.tags+xml"/>
  <Override PartName="/ppt/tags/tag50.xml" ContentType="application/vnd.openxmlformats-officedocument.presentationml.tags+xml"/>
  <Override PartName="/ppt/tags/tag70.xml" ContentType="application/vnd.openxmlformats-officedocument.presentationml.tag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30.xml" ContentType="application/vnd.openxmlformats-officedocument.presentationml.tags+xml"/>
  <Override PartName="/ppt/slideLayouts/slideLayout7.xml" ContentType="application/vnd.openxmlformats-officedocument.presentationml.slideLayout+xml"/>
  <Override PartName="/ppt/tags/tag7.xml" ContentType="application/vnd.openxmlformats-officedocument.presentationml.tags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Override PartName="/ppt/tags/tag39.xml" ContentType="application/vnd.openxmlformats-officedocument.presentationml.tags+xml"/>
  <Override PartName="/ppt/tags/tag59.xml" ContentType="application/vnd.openxmlformats-officedocument.presentationml.tags+xml"/>
  <Default Extension="jpeg" ContentType="image/jpeg"/>
  <Override PartName="/ppt/tags/tag68.xml" ContentType="application/vnd.openxmlformats-officedocument.presentationml.tag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57.xml" ContentType="application/vnd.openxmlformats-officedocument.presentationml.tags+xml"/>
  <Override PartName="/ppt/tags/tag66.xml" ContentType="application/vnd.openxmlformats-officedocument.presentationml.tags+xml"/>
  <Override PartName="/docProps/app.xml" ContentType="application/vnd.openxmlformats-officedocument.extended-properties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55.xml" ContentType="application/vnd.openxmlformats-officedocument.presentationml.tags+xml"/>
  <Override PartName="/ppt/tags/tag64.xml" ContentType="application/vnd.openxmlformats-officedocument.presentationml.tags+xml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53.xml" ContentType="application/vnd.openxmlformats-officedocument.presentationml.tags+xml"/>
  <Override PartName="/ppt/tags/tag62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tags/tag42.xml" ContentType="application/vnd.openxmlformats-officedocument.presentationml.tags+xml"/>
  <Override PartName="/ppt/tags/tag51.xml" ContentType="application/vnd.openxmlformats-officedocument.presentationml.tags+xml"/>
  <Override PartName="/ppt/tags/tag60.xml" ContentType="application/vnd.openxmlformats-officedocument.presentationml.tags+xml"/>
  <Override PartName="/ppt/handoutMasters/handoutMaster1.xml" ContentType="application/vnd.openxmlformats-officedocument.presentationml.handoutMaster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411" r:id="rId2"/>
    <p:sldId id="412" r:id="rId3"/>
    <p:sldId id="414" r:id="rId4"/>
    <p:sldId id="413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3596D7"/>
    <a:srgbClr val="6A7E8E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3778" autoAdjust="0"/>
    <p:restoredTop sz="94660"/>
  </p:normalViewPr>
  <p:slideViewPr>
    <p:cSldViewPr snapToGrid="0">
      <p:cViewPr varScale="1">
        <p:scale>
          <a:sx n="51" d="100"/>
          <a:sy n="51" d="100"/>
        </p:scale>
        <p:origin x="-630" y="-90"/>
      </p:cViewPr>
      <p:guideLst>
        <p:guide orient="horz" pos="2160"/>
        <p:guide pos="383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2020/4/10</a:t>
            </a:fld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pitchFamily="34" charset="-122"/>
                <a:ea typeface="微软雅黑" panose="020B0503020204020204" pitchFamily="34" charset="-122"/>
              </a:rPr>
              <a:pPr/>
              <a:t>‹#›</a:t>
            </a:fld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1AC49D05-6128-4D0D-A32A-06A5E73B386C}" type="datetimeFigureOut">
              <a:rPr lang="zh-CN" altLang="en-US" smtClean="0"/>
              <a:pPr/>
              <a:t>2020/4/10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5849F42C-2DAE-424C-A4B8-3140182C3E9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6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1.xml"/><Relationship Id="rId4" Type="http://schemas.openxmlformats.org/officeDocument/2006/relationships/tags" Target="../tags/tag20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9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6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7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2.xml"/><Relationship Id="rId4" Type="http://schemas.openxmlformats.org/officeDocument/2006/relationships/tags" Target="../tags/tag6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2020/4/10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914400" marR="0" lvl="2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371600" marR="0" lvl="3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1828800" marR="0" lvl="4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2020/4/10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2020/4/10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 marL="2286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6858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lnSpc>
                <a:spcPct val="130000"/>
              </a:lnSpc>
              <a:buFont typeface="Wingdings" panose="05000000000000000000" pitchFamily="2" charset="2"/>
              <a:buChar char="l"/>
              <a:defRPr sz="1600" spc="15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>
              <a:lnSpc>
                <a:spcPct val="13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2020/4/10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2020/4/10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2020/4/10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400" y="1555200"/>
            <a:ext cx="51264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l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单击此处编辑文本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2020/4/10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indent="0" eaLnBrk="1" fontAlgn="auto" latinLnBrk="0" hangingPunct="1">
              <a:lnSpc>
                <a:spcPct val="160000"/>
              </a:lnSpc>
              <a:spcAft>
                <a:spcPts val="1600"/>
              </a:spcAft>
              <a:buNone/>
              <a:defRPr spc="3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单击此处编辑文本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2020/4/10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 marL="2286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858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11430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6002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2057400" indent="-228600">
              <a:lnSpc>
                <a:spcPct val="130000"/>
              </a:lnSpc>
              <a:buFont typeface="Wingdings" panose="05000000000000000000" pitchFamily="2" charset="2"/>
              <a:buChar char="l"/>
              <a:defRPr spc="1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2020/4/10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100000">
              <a:schemeClr val="bg2">
                <a:lumMod val="8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8400" y="608400"/>
            <a:ext cx="10969200" cy="6480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8400" y="1515600"/>
            <a:ext cx="10969200" cy="473688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2020/4/10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7" name="KSO_TEMPLATE" hidden="1"/>
          <p:cNvSpPr/>
          <p:nvPr>
            <p:custDataLst>
              <p:tags r:id="rId18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8" name="内容占位符 7" descr="3452c327e6689bc41d04c4a1e67dc79c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-3175" y="0"/>
            <a:ext cx="12191365" cy="6858635"/>
          </a:xfrm>
          <a:prstGeom prst="rect">
            <a:avLst/>
          </a:prstGeom>
        </p:spPr>
      </p:pic>
      <p:pic>
        <p:nvPicPr>
          <p:cNvPr id="9" name="图片 8" descr="七中logo 黑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50505" y="6008370"/>
            <a:ext cx="2427605" cy="685165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2644775" y="911860"/>
            <a:ext cx="6731635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ctr"/>
            <a:r>
              <a:rPr lang="zh-CN" sz="2000" b="0">
                <a:ln w="9525">
                  <a:noFill/>
                  <a:prstDash val="solid"/>
                </a:ln>
                <a:solidFill>
                  <a:schemeClr val="bg2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ea typeface="微软雅黑" panose="020B0503020204020204" pitchFamily="34" charset="-122"/>
                <a:cs typeface="宋体" panose="02010600030101010101" pitchFamily="2" charset="-122"/>
              </a:rPr>
              <a:t>2019学年第二学期教研室：第</a:t>
            </a:r>
            <a:r>
              <a:rPr lang="en-US" altLang="zh-CN" sz="2000" b="0">
                <a:ln w="9525">
                  <a:noFill/>
                  <a:prstDash val="solid"/>
                </a:ln>
                <a:solidFill>
                  <a:schemeClr val="bg2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ea typeface="微软雅黑" panose="020B0503020204020204" pitchFamily="34" charset="-122"/>
                <a:cs typeface="宋体" panose="02010600030101010101" pitchFamily="2" charset="-122"/>
              </a:rPr>
              <a:t>9</a:t>
            </a:r>
            <a:r>
              <a:rPr lang="zh-CN" sz="2000" b="0">
                <a:ln w="9525">
                  <a:noFill/>
                  <a:prstDash val="solid"/>
                </a:ln>
                <a:solidFill>
                  <a:schemeClr val="bg2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ea typeface="微软雅黑" panose="020B0503020204020204" pitchFamily="34" charset="-122"/>
                <a:cs typeface="宋体" panose="02010600030101010101" pitchFamily="2" charset="-122"/>
              </a:rPr>
              <a:t>周（开课）信息</a:t>
            </a:r>
            <a:endParaRPr lang="zh-CN" altLang="en-US" sz="2000" b="0">
              <a:ln w="9525">
                <a:noFill/>
                <a:prstDash val="solid"/>
              </a:ln>
              <a:solidFill>
                <a:schemeClr val="bg2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2"/>
            </p:custDataLst>
          </p:nvPr>
        </p:nvGraphicFramePr>
        <p:xfrm>
          <a:off x="1521460" y="1461135"/>
          <a:ext cx="9360535" cy="1554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78915"/>
                <a:gridCol w="2723515"/>
                <a:gridCol w="2376805"/>
                <a:gridCol w="1268095"/>
                <a:gridCol w="1513205"/>
              </a:tblGrid>
              <a:tr h="60960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 dirty="0" err="1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开课</a:t>
                      </a:r>
                      <a:r>
                        <a:rPr lang="en-US" sz="2000" b="1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教师</a:t>
                      </a:r>
                      <a:r>
                        <a:rPr lang="en-US" sz="2000" b="1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(</a:t>
                      </a:r>
                      <a:r>
                        <a:rPr lang="en-US" sz="2000" b="1" dirty="0" err="1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主讲人</a:t>
                      </a:r>
                      <a:r>
                        <a:rPr lang="en-US" sz="2000" b="1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)</a:t>
                      </a:r>
                      <a:endParaRPr lang="en-US" altLang="en-US" sz="2000" b="1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课   题（主题）</a:t>
                      </a:r>
                      <a:endParaRPr lang="en-US" altLang="en-US" sz="2000" b="1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时   间</a:t>
                      </a:r>
                      <a:endParaRPr lang="en-US" altLang="en-US" sz="2000" b="1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地  点</a:t>
                      </a:r>
                      <a:endParaRPr lang="en-US" altLang="en-US" sz="2000" b="1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2000" b="1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备 注</a:t>
                      </a:r>
                      <a:endParaRPr lang="en-US" altLang="en-US" sz="2000" b="1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244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zh-CN" altLang="en-US" sz="1600" b="1" kern="1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李贝贝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《第二次工业革命》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10</a:t>
                      </a:r>
                      <a:r>
                        <a:rPr lang="zh-CN" altLang="en-US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日周五上午</a:t>
                      </a: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第</a:t>
                      </a:r>
                      <a:r>
                        <a:rPr lang="en-US" altLang="zh-CN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节</a:t>
                      </a:r>
                      <a:r>
                        <a:rPr lang="en-US" altLang="zh-CN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10</a:t>
                      </a:r>
                      <a:r>
                        <a:rPr lang="zh-CN" altLang="en-US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00-10</a:t>
                      </a:r>
                      <a:r>
                        <a:rPr lang="zh-CN" altLang="en-US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en-US" altLang="zh-CN" sz="1600" b="1" kern="1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07201803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zh-CN" altLang="en-US" sz="1600" b="1" kern="1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开课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244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zh-CN" altLang="en-US" sz="1600" b="1" kern="1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王聪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</a:t>
                      </a:r>
                      <a:r>
                        <a:rPr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一元二次不等式及其解法</a:t>
                      </a:r>
                      <a:r>
                        <a:rPr lang="zh-CN" altLang="en-US"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10</a:t>
                      </a:r>
                      <a:r>
                        <a:rPr lang="zh-CN" altLang="en-US"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日周下午</a:t>
                      </a: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第</a:t>
                      </a:r>
                      <a:r>
                        <a:rPr lang="en-US" altLang="zh-CN"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zh-CN" altLang="en-US"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节</a:t>
                      </a:r>
                      <a:r>
                        <a:rPr lang="en-US"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zh-CN" altLang="en-US"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30-3</a:t>
                      </a:r>
                      <a:r>
                        <a:rPr lang="zh-CN" altLang="en-US"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en-US" altLang="zh-CN" sz="1600" b="1" kern="1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00700003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zh-CN" altLang="en-US" sz="1600" b="1" kern="1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开课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8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8" name="内容占位符 7" descr="3452c327e6689bc41d04c4a1e67dc79c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-3175" y="0"/>
            <a:ext cx="12191365" cy="6858635"/>
          </a:xfrm>
          <a:prstGeom prst="rect">
            <a:avLst/>
          </a:prstGeom>
        </p:spPr>
      </p:pic>
      <p:pic>
        <p:nvPicPr>
          <p:cNvPr id="9" name="图片 8" descr="七中logo 黑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50505" y="6008370"/>
            <a:ext cx="2427605" cy="685165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2644775" y="911860"/>
            <a:ext cx="6731635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ctr"/>
            <a:r>
              <a:rPr lang="zh-CN" sz="2000" b="0">
                <a:ln w="9525">
                  <a:noFill/>
                  <a:prstDash val="solid"/>
                </a:ln>
                <a:solidFill>
                  <a:schemeClr val="bg2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ea typeface="微软雅黑" panose="020B0503020204020204" pitchFamily="34" charset="-122"/>
                <a:cs typeface="宋体" panose="02010600030101010101" pitchFamily="2" charset="-122"/>
              </a:rPr>
              <a:t>2019学年第二学期教研室：第</a:t>
            </a:r>
            <a:r>
              <a:rPr lang="en-US" altLang="zh-CN" sz="2000" b="0">
                <a:ln w="9525">
                  <a:noFill/>
                  <a:prstDash val="solid"/>
                </a:ln>
                <a:solidFill>
                  <a:schemeClr val="bg2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ea typeface="微软雅黑" panose="020B0503020204020204" pitchFamily="34" charset="-122"/>
                <a:cs typeface="宋体" panose="02010600030101010101" pitchFamily="2" charset="-122"/>
              </a:rPr>
              <a:t>9</a:t>
            </a:r>
            <a:r>
              <a:rPr lang="zh-CN" sz="2000" b="0">
                <a:ln w="9525">
                  <a:noFill/>
                  <a:prstDash val="solid"/>
                </a:ln>
                <a:solidFill>
                  <a:schemeClr val="bg2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ea typeface="微软雅黑" panose="020B0503020204020204" pitchFamily="34" charset="-122"/>
                <a:cs typeface="宋体" panose="02010600030101010101" pitchFamily="2" charset="-122"/>
              </a:rPr>
              <a:t>周（校本教研）活动信息</a:t>
            </a:r>
            <a:endParaRPr lang="zh-CN" altLang="en-US" sz="2000" b="0">
              <a:ln w="9525">
                <a:noFill/>
                <a:prstDash val="solid"/>
              </a:ln>
              <a:solidFill>
                <a:schemeClr val="bg2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2"/>
            </p:custDataLst>
          </p:nvPr>
        </p:nvGraphicFramePr>
        <p:xfrm>
          <a:off x="1339215" y="1445895"/>
          <a:ext cx="9495790" cy="42525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4900"/>
                <a:gridCol w="1215390"/>
                <a:gridCol w="2841625"/>
                <a:gridCol w="1741170"/>
                <a:gridCol w="1257935"/>
                <a:gridCol w="1334770"/>
              </a:tblGrid>
              <a:tr h="683895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b="1" kern="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组 别</a:t>
                      </a:r>
                    </a:p>
                  </a:txBody>
                  <a:tcPr marL="67406" marR="67406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b="1" kern="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(</a:t>
                      </a:r>
                      <a:r>
                        <a:rPr lang="zh-CN" sz="18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主讲人</a:t>
                      </a:r>
                      <a:r>
                        <a:rPr lang="en-US" sz="18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)</a:t>
                      </a:r>
                    </a:p>
                  </a:txBody>
                  <a:tcPr marL="67406" marR="67406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b="1" kern="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marL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主</a:t>
                      </a:r>
                      <a:r>
                        <a:rPr lang="en-US" sz="18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</a:t>
                      </a:r>
                      <a:r>
                        <a:rPr lang="zh-CN" sz="18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题</a:t>
                      </a:r>
                    </a:p>
                  </a:txBody>
                  <a:tcPr marL="67406" marR="67406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b="1" kern="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时</a:t>
                      </a:r>
                      <a:r>
                        <a:rPr lang="en-US" sz="18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 </a:t>
                      </a:r>
                      <a:r>
                        <a:rPr lang="zh-CN" sz="18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间</a:t>
                      </a:r>
                    </a:p>
                  </a:txBody>
                  <a:tcPr marL="67406" marR="67406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b="1" kern="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地</a:t>
                      </a:r>
                      <a:r>
                        <a:rPr lang="en-US" sz="18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</a:t>
                      </a:r>
                      <a:r>
                        <a:rPr lang="zh-CN" sz="18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点</a:t>
                      </a:r>
                    </a:p>
                  </a:txBody>
                  <a:tcPr marL="67406" marR="67406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b="1" kern="100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是否记开课</a:t>
                      </a:r>
                    </a:p>
                  </a:txBody>
                  <a:tcPr marL="67406" marR="67406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689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zh-CN" alt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综合组</a:t>
                      </a:r>
                    </a:p>
                  </a:txBody>
                  <a:tcPr marL="0" marR="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陈建东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《心理案例研讨》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600" b="1" kern="10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b="1" kern="10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8</a:t>
                      </a:r>
                      <a:r>
                        <a:rPr lang="zh-CN" altLang="en-US" sz="1600" b="1" kern="10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日周三下午</a:t>
                      </a: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</a:t>
                      </a:r>
                      <a:r>
                        <a:rPr lang="zh-CN" altLang="en-US" sz="1600" b="1" kern="10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00-2</a:t>
                      </a:r>
                      <a:r>
                        <a:rPr lang="zh-CN" altLang="en-US" sz="1600" b="1" kern="10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40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钉钉综合组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600" b="1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a typeface="文道楷体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1600" b="1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a typeface="文道楷体"/>
                        </a:rPr>
                        <a:t>否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2775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生物组</a:t>
                      </a:r>
                    </a:p>
                  </a:txBody>
                  <a:tcPr marL="0" marR="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zh-CN" alt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郭文讲座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《基于网络教学的模块成绩检测与分析》</a:t>
                      </a:r>
                      <a:endParaRPr lang="zh-CN" alt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8</a:t>
                      </a:r>
                      <a:r>
                        <a:rPr lang="zh-CN" altLang="en-US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日周三下午</a:t>
                      </a: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4:20</a:t>
                      </a:r>
                      <a:r>
                        <a:rPr lang="en-US" altLang="zh-CN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-5:00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钉钉生物组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600" b="1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a typeface="文道楷体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1600" b="1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a typeface="文道楷体"/>
                        </a:rPr>
                        <a:t>是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704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政治组</a:t>
                      </a:r>
                    </a:p>
                  </a:txBody>
                  <a:tcPr marL="0" marR="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陈</a:t>
                      </a:r>
                      <a:r>
                        <a:rPr lang="zh-CN" sz="1600" b="1" kern="10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晓</a:t>
                      </a:r>
                      <a:r>
                        <a:rPr lang="zh-CN" sz="1600" b="1" kern="10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丹</a:t>
                      </a:r>
                      <a:r>
                        <a:rPr lang="zh-CN" altLang="en-US" sz="1600" b="1" kern="10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讲座</a:t>
                      </a:r>
                      <a:endParaRPr 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0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《优化网络课堂教学效果的小微行为》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8</a:t>
                      </a:r>
                      <a:r>
                        <a:rPr lang="zh-CN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日周三下午</a:t>
                      </a: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50-5</a:t>
                      </a:r>
                      <a:r>
                        <a:rPr lang="zh-CN" altLang="en-US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30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600" b="1" kern="10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b="1" kern="10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00700001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b="1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a typeface="文道楷体"/>
                      </a:endParaRPr>
                    </a:p>
                    <a:p>
                      <a:pPr algn="ctr"/>
                      <a:r>
                        <a:rPr lang="zh-CN" altLang="en-US" sz="1600" b="1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a typeface="文道楷体"/>
                        </a:rPr>
                        <a:t>是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体育组</a:t>
                      </a:r>
                    </a:p>
                  </a:txBody>
                  <a:tcPr marL="0" marR="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陈婷婷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b="1" kern="10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《体育教科研</a:t>
                      </a:r>
                      <a:r>
                        <a:rPr lang="en-US" altLang="zh-CN" sz="1600" b="1" kern="10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-</a:t>
                      </a:r>
                      <a:r>
                        <a:rPr lang="zh-CN" altLang="en-US" sz="1600" b="1" kern="10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体育学科论文推进》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8</a:t>
                      </a:r>
                      <a:r>
                        <a:rPr lang="zh-CN" altLang="en-US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日周三晚上</a:t>
                      </a: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7</a:t>
                      </a:r>
                      <a:r>
                        <a:rPr lang="zh-CN" altLang="en-US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00-7</a:t>
                      </a:r>
                      <a:r>
                        <a:rPr lang="zh-CN" altLang="en-US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40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b="1" kern="10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钉钉体育组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600" b="1" dirty="0" smtClean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a typeface="文道楷体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1600" b="1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a typeface="文道楷体"/>
                        </a:rPr>
                        <a:t>否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59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600" b="1" kern="10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10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高中语文组</a:t>
                      </a:r>
                    </a:p>
                  </a:txBody>
                  <a:tcPr marL="0" marR="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周怿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《如何选择网络课堂资源》</a:t>
                      </a:r>
                      <a:endParaRPr lang="zh-CN" alt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CN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8</a:t>
                      </a:r>
                      <a:r>
                        <a:rPr lang="zh-CN" altLang="en-US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日周三晚上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CN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7</a:t>
                      </a:r>
                      <a:r>
                        <a:rPr lang="zh-CN" altLang="en-US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00-7</a:t>
                      </a:r>
                      <a:r>
                        <a:rPr lang="zh-CN" altLang="en-US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40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钉钉语文组</a:t>
                      </a: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600" b="1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ea typeface="文道楷体"/>
                      </a:endParaRPr>
                    </a:p>
                    <a:p>
                      <a:pPr algn="ctr"/>
                      <a:r>
                        <a:rPr lang="zh-CN" altLang="en-US" sz="1600" b="1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a typeface="文道楷体"/>
                        </a:rPr>
                        <a:t>否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05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endParaRPr lang="zh-CN" altLang="zh-CN" sz="1600" b="1" kern="10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  <a:sym typeface="+mn-ea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b="1" kern="10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初中</a:t>
                      </a:r>
                      <a:r>
                        <a:rPr lang="zh-CN" altLang="zh-CN" sz="1600" b="1" kern="10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英语组</a:t>
                      </a:r>
                      <a:endParaRPr lang="zh-CN" altLang="zh-CN" sz="1600" b="1" kern="10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0" marR="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endParaRPr lang="zh-CN" altLang="zh-CN" sz="1600" b="1" kern="10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b="1" kern="10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潘献新讲座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《关于初中英语拓展性课外阅读的点滴思考》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4</a:t>
                      </a:r>
                      <a:r>
                        <a:rPr lang="zh-CN" altLang="en-US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月</a:t>
                      </a:r>
                      <a:r>
                        <a:rPr lang="en-US" altLang="zh-CN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8</a:t>
                      </a:r>
                      <a:r>
                        <a:rPr lang="zh-CN" altLang="en-US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日周三晚上</a:t>
                      </a: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7</a:t>
                      </a:r>
                      <a:r>
                        <a:rPr lang="zh-CN" altLang="en-US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：</a:t>
                      </a:r>
                      <a:r>
                        <a:rPr lang="en-US" altLang="zh-CN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30--8</a:t>
                      </a:r>
                      <a:r>
                        <a:rPr lang="zh-CN" altLang="en-US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：</a:t>
                      </a:r>
                      <a:r>
                        <a:rPr lang="en-US" altLang="zh-CN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钉钉英语组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endParaRPr lang="zh-CN" alt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楷体" panose="02010609060101010101" pitchFamily="49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楷体" panose="02010609060101010101" pitchFamily="49" charset="-122"/>
                          <a:ea typeface="文道楷体"/>
                          <a:cs typeface="宋体" panose="02010600030101010101" pitchFamily="2" charset="-122"/>
                        </a:rPr>
                        <a:t>是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831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高中数学组</a:t>
                      </a:r>
                    </a:p>
                  </a:txBody>
                  <a:tcPr marL="0" marR="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王聪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zh-CN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  <a:sym typeface="+mn-ea"/>
                      </a:endParaRPr>
                    </a:p>
                    <a:p>
                      <a:pPr marL="12700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  <a:sym typeface="+mn-ea"/>
                        </a:rPr>
                        <a:t>《网课数学研讨》</a:t>
                      </a:r>
                      <a:endParaRPr lang="zh-CN" altLang="en-US" sz="1600" b="1" kern="100" dirty="0">
                        <a:solidFill>
                          <a:schemeClr val="accent5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  <a:sym typeface="+mn-ea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b="1" kern="10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600" b="1" kern="10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b="1" kern="10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10</a:t>
                      </a:r>
                      <a:r>
                        <a:rPr lang="zh-CN" altLang="en-US" sz="1600" b="1" kern="10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日周五下午</a:t>
                      </a: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b="1" kern="10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</a:t>
                      </a:r>
                      <a:r>
                        <a:rPr lang="zh-CN" altLang="en-US" sz="1600" b="1" kern="10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10--3</a:t>
                      </a:r>
                      <a:r>
                        <a:rPr lang="zh-CN" altLang="en-US" sz="1600" b="1" kern="10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50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b="1" kern="10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钉钉数学组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dirty="0" smtClean="0">
                          <a:solidFill>
                            <a:schemeClr val="accent5">
                              <a:lumMod val="20000"/>
                              <a:lumOff val="80000"/>
                            </a:schemeClr>
                          </a:solidFill>
                          <a:ea typeface="文道楷体"/>
                        </a:rPr>
                        <a:t>否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8" name="内容占位符 7" descr="3452c327e6689bc41d04c4a1e67dc79c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35" y="-635"/>
            <a:ext cx="12191365" cy="6858635"/>
          </a:xfrm>
          <a:prstGeom prst="rect">
            <a:avLst/>
          </a:prstGeom>
        </p:spPr>
      </p:pic>
      <p:pic>
        <p:nvPicPr>
          <p:cNvPr id="9" name="图片 8" descr="七中logo 黑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50505" y="6008370"/>
            <a:ext cx="2427605" cy="685165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2"/>
            </p:custDataLst>
          </p:nvPr>
        </p:nvGraphicFramePr>
        <p:xfrm>
          <a:off x="1344930" y="1102995"/>
          <a:ext cx="9495790" cy="38379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04900"/>
                <a:gridCol w="1215390"/>
                <a:gridCol w="2841625"/>
                <a:gridCol w="1741170"/>
                <a:gridCol w="1257935"/>
                <a:gridCol w="1334770"/>
              </a:tblGrid>
              <a:tr h="683895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b="1" kern="100" dirty="0" smtClean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组 别</a:t>
                      </a:r>
                    </a:p>
                  </a:txBody>
                  <a:tcPr marL="67406" marR="67406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b="1" kern="100" dirty="0" smtClean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(</a:t>
                      </a:r>
                      <a:r>
                        <a:rPr lang="zh-CN" sz="18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主讲人</a:t>
                      </a:r>
                      <a:r>
                        <a:rPr lang="en-US" sz="18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)</a:t>
                      </a:r>
                    </a:p>
                  </a:txBody>
                  <a:tcPr marL="67406" marR="67406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b="1" kern="100" dirty="0" smtClean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marL="127000"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主</a:t>
                      </a:r>
                      <a:r>
                        <a:rPr lang="en-US" sz="18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</a:t>
                      </a:r>
                      <a:r>
                        <a:rPr lang="zh-CN" sz="18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题</a:t>
                      </a:r>
                    </a:p>
                  </a:txBody>
                  <a:tcPr marL="67406" marR="67406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b="1" kern="100" dirty="0" smtClean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时</a:t>
                      </a:r>
                      <a:r>
                        <a:rPr lang="en-US" sz="18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 </a:t>
                      </a:r>
                      <a:r>
                        <a:rPr lang="zh-CN" sz="18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间</a:t>
                      </a:r>
                    </a:p>
                  </a:txBody>
                  <a:tcPr marL="67406" marR="67406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b="1" kern="100" dirty="0" smtClean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8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地</a:t>
                      </a:r>
                      <a:r>
                        <a:rPr lang="en-US" sz="18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  </a:t>
                      </a:r>
                      <a:r>
                        <a:rPr lang="zh-CN" sz="18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点</a:t>
                      </a:r>
                    </a:p>
                  </a:txBody>
                  <a:tcPr marL="67406" marR="67406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en-US" altLang="zh-CN" sz="1800" b="1" kern="100" dirty="0" smtClean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文道楷体" panose="02010600040101010101" charset="-122"/>
                        <a:ea typeface="文道楷体" panose="02010600040101010101" charset="-122"/>
                        <a:cs typeface="文道楷体" panose="02010600040101010101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文道楷体" panose="02010600040101010101" charset="-122"/>
                          <a:ea typeface="文道楷体" panose="02010600040101010101" charset="-122"/>
                          <a:cs typeface="文道楷体" panose="02010600040101010101" charset="-122"/>
                        </a:rPr>
                        <a:t>是否记开课</a:t>
                      </a:r>
                    </a:p>
                  </a:txBody>
                  <a:tcPr marL="67406" marR="67406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689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zh-CN" altLang="en-US" sz="1600" b="1" kern="1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音乐组</a:t>
                      </a:r>
                    </a:p>
                  </a:txBody>
                  <a:tcPr marL="0" marR="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zh-CN" altLang="en-US" sz="1600" b="1" kern="1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谭红妍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zh-CN" altLang="en-US" sz="1600" b="1" kern="10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marL="127000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《开学汇报考试安排》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9</a:t>
                      </a:r>
                      <a:r>
                        <a:rPr lang="zh-CN" altLang="en-US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日周四下午</a:t>
                      </a: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3:30-4:10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钉钉音乐组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楷体" panose="02010609060101010101" pitchFamily="49" charset="-122"/>
                          <a:ea typeface="文道楷体"/>
                          <a:cs typeface="宋体" panose="02010600030101010101" pitchFamily="2" charset="-122"/>
                        </a:rPr>
                        <a:t>否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7040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zh-CN" sz="1600" b="1" kern="1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信息组</a:t>
                      </a:r>
                    </a:p>
                  </a:txBody>
                  <a:tcPr marL="0" marR="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lang="zh-CN" altLang="zh-CN" sz="1600" b="1" kern="1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zh-CN"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陶光胤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《建立学校大数据库--技术如何辅助教学讨论》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9</a:t>
                      </a:r>
                      <a:r>
                        <a:rPr lang="zh-CN" altLang="en-US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日周四下午</a:t>
                      </a: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15-4</a:t>
                      </a:r>
                      <a:r>
                        <a:rPr lang="zh-CN" altLang="en-US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55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钉钉信息组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zh-CN"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楷体" panose="02010609060101010101" pitchFamily="49" charset="-122"/>
                          <a:ea typeface="文道楷体"/>
                          <a:cs typeface="宋体" panose="02010600030101010101" pitchFamily="2" charset="-122"/>
                        </a:rPr>
                        <a:t>否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7675"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zh-CN" altLang="en-US" sz="1600" b="1" kern="1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初中语文组</a:t>
                      </a:r>
                    </a:p>
                  </a:txBody>
                  <a:tcPr marL="0" marR="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endParaRPr lang="zh-CN" altLang="en-US" sz="1600" b="1" kern="1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郑然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27000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市直《“互联网+”线上八年级非文学性文类阅读教学研讨》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10</a:t>
                      </a:r>
                      <a:r>
                        <a:rPr lang="zh-CN" altLang="en-US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日周五下午</a:t>
                      </a:r>
                    </a:p>
                    <a:p>
                      <a:pPr algn="l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20-2</a:t>
                      </a:r>
                      <a:r>
                        <a:rPr lang="zh-CN" altLang="en-US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钉钉语文组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endParaRPr lang="zh-CN" altLang="en-US" sz="1600" b="1" kern="1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楷体" panose="02010609060101010101" pitchFamily="49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楷体" panose="02010609060101010101" pitchFamily="49" charset="-122"/>
                          <a:ea typeface="文道楷体"/>
                          <a:cs typeface="宋体" panose="02010600030101010101" pitchFamily="2" charset="-122"/>
                        </a:rPr>
                        <a:t>否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59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endParaRPr lang="zh-CN" altLang="en-US" sz="1600" b="1" kern="1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地理组</a:t>
                      </a:r>
                    </a:p>
                  </a:txBody>
                  <a:tcPr marL="0" marR="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endParaRPr lang="zh-CN" altLang="en-US" sz="1600" b="1" kern="1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王海虹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endParaRPr lang="zh-CN" altLang="en-US" sz="1600" b="1" kern="10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《高考三个月计划制定》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10</a:t>
                      </a:r>
                      <a:r>
                        <a:rPr lang="zh-CN" altLang="en-US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日周五下午</a:t>
                      </a:r>
                    </a:p>
                    <a:p>
                      <a:pPr algn="l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30-5</a:t>
                      </a:r>
                      <a:r>
                        <a:rPr lang="zh-CN" altLang="en-US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钉钉地理组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a typeface="文道楷体"/>
                        </a:rPr>
                        <a:t>否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05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CN" sz="1600" b="1" kern="10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社会组</a:t>
                      </a:r>
                    </a:p>
                  </a:txBody>
                  <a:tcPr marL="0" marR="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zh-CN" sz="1600" b="1" kern="10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zh-CN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林小愉讲座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CN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《关于“从材料中有效获取信息的能力”培养的几点思考》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10</a:t>
                      </a:r>
                      <a:r>
                        <a:rPr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</a:t>
                      </a:r>
                      <a:r>
                        <a:rPr lang="zh-CN"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周五上</a:t>
                      </a:r>
                      <a:r>
                        <a:rPr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午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10</a:t>
                      </a:r>
                      <a:r>
                        <a:rPr lang="zh-CN" altLang="en-US"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40-11</a:t>
                      </a:r>
                      <a:r>
                        <a:rPr lang="zh-CN" altLang="en-US"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20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钉钉社会组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楷体" panose="02010609060101010101" pitchFamily="49" charset="-122"/>
                          <a:ea typeface="文道楷体"/>
                          <a:cs typeface="宋体" panose="02010600030101010101" pitchFamily="2" charset="-122"/>
                        </a:rPr>
                        <a:t>是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83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endParaRPr lang="zh-CN" altLang="en-US" sz="1600" b="1" kern="1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美术组</a:t>
                      </a:r>
                    </a:p>
                  </a:txBody>
                  <a:tcPr marL="0" marR="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endParaRPr lang="zh-CN" altLang="en-US" sz="1600" b="1" kern="100" dirty="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王靖博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endParaRPr lang="zh-CN" altLang="en-US" sz="1600" b="1" kern="100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  <a:latin typeface="宋体" panose="02010600030101010101" pitchFamily="2" charset="-122"/>
                        <a:ea typeface="文道楷体"/>
                        <a:cs typeface="宋体" panose="02010600030101010101" pitchFamily="2" charset="-122"/>
                      </a:endParaRPr>
                    </a:p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《美术组开学准备会议》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</a:t>
                      </a:r>
                      <a:r>
                        <a:rPr lang="zh-CN" altLang="en-US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月</a:t>
                      </a:r>
                      <a:r>
                        <a:rPr lang="en-US" altLang="zh-CN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11</a:t>
                      </a:r>
                      <a:r>
                        <a:rPr lang="zh-CN" altLang="en-US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日周六下午</a:t>
                      </a:r>
                    </a:p>
                    <a:p>
                      <a:pPr algn="l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1</a:t>
                      </a:r>
                      <a:r>
                        <a:rPr lang="zh-CN" altLang="en-US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00-1</a:t>
                      </a:r>
                      <a:r>
                        <a:rPr lang="zh-CN" altLang="en-US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：</a:t>
                      </a:r>
                      <a:r>
                        <a:rPr lang="en-US" altLang="zh-CN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40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buNone/>
                      </a:pPr>
                      <a:r>
                        <a:rPr lang="zh-CN" altLang="en-US" sz="1600" b="1" kern="10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latin typeface="宋体" panose="02010600030101010101" pitchFamily="2" charset="-122"/>
                          <a:ea typeface="文道楷体"/>
                          <a:cs typeface="宋体" panose="02010600030101010101" pitchFamily="2" charset="-122"/>
                        </a:rPr>
                        <a:t>钉钉美术组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 b="1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a typeface="文道楷体"/>
                        </a:rPr>
                        <a:t>否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8" name="内容占位符 7" descr="3452c327e6689bc41d04c4a1e67dc79c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-22225" y="-55880"/>
            <a:ext cx="12191365" cy="6858635"/>
          </a:xfrm>
          <a:prstGeom prst="rect">
            <a:avLst/>
          </a:prstGeom>
        </p:spPr>
      </p:pic>
      <p:pic>
        <p:nvPicPr>
          <p:cNvPr id="9" name="图片 8" descr="七中logo 黑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50505" y="6008370"/>
            <a:ext cx="2427605" cy="685165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2"/>
            </p:custDataLst>
          </p:nvPr>
        </p:nvGraphicFramePr>
        <p:xfrm>
          <a:off x="1351915" y="1569720"/>
          <a:ext cx="9385300" cy="34105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9315"/>
                <a:gridCol w="1828800"/>
                <a:gridCol w="5308600"/>
                <a:gridCol w="1378585"/>
              </a:tblGrid>
              <a:tr h="47371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000" b="1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序号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000" b="1" dirty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截止日期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000" b="1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评比项目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2000" b="1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对象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0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2020</a:t>
                      </a:r>
                      <a:r>
                        <a:rPr lang="zh-CN" altLang="en-US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年</a:t>
                      </a:r>
                      <a:r>
                        <a:rPr lang="en-US" altLang="zh-CN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4</a:t>
                      </a:r>
                      <a:r>
                        <a:rPr lang="zh-CN" altLang="en-US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月</a:t>
                      </a:r>
                      <a:r>
                        <a:rPr lang="en-US" altLang="zh-CN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9</a:t>
                      </a:r>
                      <a:r>
                        <a:rPr lang="zh-CN" altLang="en-US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日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altLang="zh-CN" sz="18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2020</a:t>
                      </a:r>
                      <a:r>
                        <a:rPr lang="zh-CN" altLang="en-US" sz="18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年市局直属中小学老师优秀教育教学论文评审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8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全体教师</a:t>
                      </a: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8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2020</a:t>
                      </a:r>
                      <a:r>
                        <a:rPr lang="zh-CN" altLang="zh-CN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年</a:t>
                      </a:r>
                      <a:r>
                        <a:rPr lang="en-US" altLang="zh-CN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4</a:t>
                      </a:r>
                      <a:r>
                        <a:rPr lang="zh-CN" altLang="en-US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月</a:t>
                      </a:r>
                      <a:r>
                        <a:rPr lang="en-US" altLang="zh-CN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20</a:t>
                      </a:r>
                      <a:r>
                        <a:rPr lang="zh-CN" altLang="en-US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日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2020年温州市中小学线上教育教学案例微课征集评比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全体教师</a:t>
                      </a: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79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8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2020</a:t>
                      </a:r>
                      <a:r>
                        <a:rPr lang="zh-CN" altLang="en-US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年</a:t>
                      </a:r>
                      <a:r>
                        <a:rPr lang="en-US" altLang="zh-CN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6</a:t>
                      </a:r>
                      <a:r>
                        <a:rPr lang="zh-CN" altLang="en-US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月</a:t>
                      </a:r>
                      <a:r>
                        <a:rPr lang="en-US" altLang="zh-CN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30</a:t>
                      </a:r>
                      <a:r>
                        <a:rPr lang="zh-CN" altLang="en-US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日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2020年温州市义务教育精品课程评比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zh-CN" sz="18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初中</a:t>
                      </a: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en-US" altLang="zh-CN" sz="18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2020</a:t>
                      </a:r>
                      <a:r>
                        <a:rPr lang="zh-CN" altLang="en-US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年</a:t>
                      </a:r>
                      <a:r>
                        <a:rPr lang="en-US" altLang="zh-CN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7</a:t>
                      </a:r>
                      <a:r>
                        <a:rPr lang="zh-CN" altLang="en-US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月</a:t>
                      </a:r>
                      <a:r>
                        <a:rPr lang="en-US" altLang="zh-CN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20</a:t>
                      </a:r>
                      <a:r>
                        <a:rPr lang="zh-CN" altLang="en-US" sz="1800" b="1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日</a:t>
                      </a:r>
                    </a:p>
                  </a:txBody>
                  <a:tcPr marL="0" marR="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zh-CN" altLang="en-US" sz="18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关于组织学生生涯规划教育之“生涯工具和生涯辅助”案例征集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buNone/>
                      </a:pPr>
                      <a:r>
                        <a:rPr lang="zh-CN" altLang="zh-CN" sz="1800" b="1" kern="100" dirty="0" smtClean="0">
                          <a:solidFill>
                            <a:schemeClr val="accent6">
                              <a:lumMod val="20000"/>
                              <a:lumOff val="80000"/>
                            </a:schemeClr>
                          </a:solidFill>
                          <a:effectLst/>
                        </a:rPr>
                        <a:t>高中</a:t>
                      </a: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1139825" y="791845"/>
            <a:ext cx="10272358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atinLnBrk="1"/>
            <a:r>
              <a:rPr lang="zh-CN" altLang="en-US" sz="28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近期教科研信息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c06493cb-1fe7-46d5-9cbb-12eb143c09e9}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c06493cb-1fe7-46d5-9cbb-12eb143c09e9}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c06493cb-1fe7-46d5-9cbb-12eb143c09e9}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176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c06493cb-1fe7-46d5-9cbb-12eb143c09e9}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461</Words>
  <Application>WPS 演示</Application>
  <PresentationFormat>自定义</PresentationFormat>
  <Paragraphs>199</Paragraphs>
  <Slides>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5" baseType="lpstr">
      <vt:lpstr>Office 主题​​</vt:lpstr>
      <vt:lpstr>幻灯片 1</vt:lpstr>
      <vt:lpstr>幻灯片 2</vt:lpstr>
      <vt:lpstr>幻灯片 3</vt:lpstr>
      <vt:lpstr>幻灯片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/>
  <cp:lastModifiedBy>pc1656</cp:lastModifiedBy>
  <cp:revision>167</cp:revision>
  <dcterms:created xsi:type="dcterms:W3CDTF">2019-06-19T02:08:00Z</dcterms:created>
  <dcterms:modified xsi:type="dcterms:W3CDTF">2020-04-10T02:58:53Z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2052-11.1.0.9584</vt:lpwstr>
  </property>
</Properties>
</file>