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7" r:id="rId3"/>
  </p:sldMasterIdLst>
  <p:notesMasterIdLst>
    <p:notesMasterId r:id="rId5"/>
  </p:notesMasterIdLst>
  <p:sldIdLst>
    <p:sldId id="329" r:id="rId4"/>
    <p:sldId id="345" r:id="rId6"/>
    <p:sldId id="330" r:id="rId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38DB6"/>
    <a:srgbClr val="F7F8FA"/>
    <a:srgbClr val="514038"/>
    <a:srgbClr val="394959"/>
    <a:srgbClr val="3F7D5B"/>
    <a:srgbClr val="4EB4B7"/>
    <a:srgbClr val="FF9900"/>
    <a:srgbClr val="001A30"/>
    <a:srgbClr val="0022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中度样式 4 - 强调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7571" autoAdjust="0"/>
    <p:restoredTop sz="94660"/>
  </p:normalViewPr>
  <p:slideViewPr>
    <p:cSldViewPr snapToGrid="0">
      <p:cViewPr varScale="1">
        <p:scale>
          <a:sx n="85" d="100"/>
          <a:sy n="85" d="100"/>
        </p:scale>
        <p:origin x="-534" y="-90"/>
      </p:cViewPr>
      <p:guideLst>
        <p:guide orient="horz" pos="2233"/>
        <p:guide pos="387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4A7838-D882-4361-8C3C-E8D3E7AA327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4A7838-D882-4361-8C3C-E8D3E7AA327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1.xm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tags" Target="../tags/tag2.xm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669882" y="2308881"/>
            <a:ext cx="10852237" cy="899167"/>
          </a:xfrm>
        </p:spPr>
        <p:txBody>
          <a:bodyPr lIns="101600" tIns="38100" rIns="25400" bIns="38100" anchor="t" anchorCtr="0">
            <a:noAutofit/>
          </a:bodyPr>
          <a:lstStyle>
            <a:lvl1pPr algn="ctr">
              <a:defRPr sz="5400" b="0" spc="600">
                <a:effectLst/>
                <a:latin typeface="+mn-ea"/>
                <a:ea typeface="+mn-ea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669925" y="3565525"/>
            <a:ext cx="10852150" cy="801370"/>
          </a:xfrm>
        </p:spPr>
        <p:txBody>
          <a:bodyPr lIns="101600" tIns="38100" rIns="76200" bIns="38100" anchor="ctr" anchorCtr="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69882" y="581225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2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n-ea"/>
                <a:ea typeface="+mn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idx="1" hasCustomPrompt="1"/>
          </p:nvPr>
        </p:nvSpPr>
        <p:spPr>
          <a:xfrm>
            <a:off x="669925" y="1508125"/>
            <a:ext cx="10852150" cy="4749165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zh-CN" altLang="en-US" dirty="0"/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标题与图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840105" y="727710"/>
            <a:ext cx="3931920" cy="1115060"/>
          </a:xfrm>
        </p:spPr>
        <p:txBody>
          <a:bodyPr anchor="ctr" anchorCtr="0"/>
          <a:lstStyle>
            <a:lvl1pPr>
              <a:defRPr sz="3200">
                <a:latin typeface="+mn-ea"/>
                <a:ea typeface="+mn-ea"/>
              </a:defRPr>
            </a:lvl1pPr>
          </a:lstStyle>
          <a:p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idx="1" hasCustomPrompt="1"/>
          </p:nvPr>
        </p:nvSpPr>
        <p:spPr>
          <a:xfrm>
            <a:off x="5138420" y="727710"/>
            <a:ext cx="6172200" cy="5403215"/>
          </a:xfrm>
        </p:spPr>
        <p:txBody>
          <a:bodyPr/>
          <a:lstStyle>
            <a:lvl1pPr>
              <a:defRPr sz="2400">
                <a:latin typeface="+mn-ea"/>
                <a:ea typeface="+mn-ea"/>
              </a:defRPr>
            </a:lvl1pPr>
            <a:lvl2pPr marL="457200" indent="0">
              <a:buNone/>
              <a:defRPr sz="2400">
                <a:latin typeface="+mn-ea"/>
                <a:ea typeface="+mn-ea"/>
              </a:defRPr>
            </a:lvl2pPr>
            <a:lvl3pPr>
              <a:defRPr sz="2400">
                <a:latin typeface="+mn-ea"/>
                <a:ea typeface="+mn-ea"/>
              </a:defRPr>
            </a:lvl3pPr>
            <a:lvl4pPr>
              <a:defRPr sz="2400">
                <a:latin typeface="+mn-ea"/>
                <a:ea typeface="+mn-ea"/>
              </a:defRPr>
            </a:lvl4pPr>
            <a:lvl5pPr>
              <a:defRPr sz="2400">
                <a:latin typeface="+mn-ea"/>
                <a:ea typeface="+mn-ea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单击此处编辑正文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half" idx="2" hasCustomPrompt="1"/>
          </p:nvPr>
        </p:nvSpPr>
        <p:spPr>
          <a:xfrm>
            <a:off x="840105" y="2239645"/>
            <a:ext cx="3931920" cy="3891915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>
                <a:latin typeface="+mn-ea"/>
                <a:ea typeface="+mn-ea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单击此处编辑正文</a:t>
            </a:r>
            <a:endParaRPr lang="zh-CN" altLang="en-US" smtClean="0"/>
          </a:p>
          <a:p>
            <a:pPr lvl="0"/>
            <a:r>
              <a:rPr lang="zh-CN" altLang="en-US" smtClean="0">
                <a:sym typeface="+mn-ea"/>
              </a:rPr>
              <a:t>单击此处编辑正文</a:t>
            </a:r>
            <a:endParaRPr lang="zh-CN" altLang="en-US" smtClean="0"/>
          </a:p>
          <a:p>
            <a:pPr lvl="0"/>
            <a:r>
              <a:rPr lang="zh-CN" altLang="en-US" smtClean="0">
                <a:sym typeface="+mn-ea"/>
              </a:rPr>
              <a:t>单击此处编辑正文</a:t>
            </a:r>
            <a:endParaRPr lang="zh-CN" altLang="en-US" smtClean="0"/>
          </a:p>
          <a:p>
            <a:pPr lvl="0"/>
            <a:r>
              <a:rPr lang="zh-CN" altLang="en-US" smtClean="0">
                <a:sym typeface="+mn-ea"/>
              </a:rPr>
              <a:t>单击此处编辑正文</a:t>
            </a:r>
            <a:endParaRPr lang="zh-CN" altLang="en-US" smtClean="0">
              <a:sym typeface="+mn-ea"/>
            </a:endParaRPr>
          </a:p>
          <a:p>
            <a:pPr lvl="0"/>
            <a:r>
              <a:rPr lang="zh-CN" altLang="en-US" smtClean="0">
                <a:sym typeface="+mn-ea"/>
              </a:rPr>
              <a:t>单击此处编辑正文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注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 hasCustomPrompt="1"/>
          </p:nvPr>
        </p:nvSpPr>
        <p:spPr>
          <a:xfrm>
            <a:off x="669925" y="5605145"/>
            <a:ext cx="10852150" cy="558165"/>
          </a:xfrm>
        </p:spPr>
        <p:txBody>
          <a:bodyPr/>
          <a:lstStyle>
            <a:lvl1pPr>
              <a:defRPr b="0">
                <a:latin typeface="+mn-ea"/>
                <a:ea typeface="+mn-ea"/>
              </a:defRPr>
            </a:lvl1pPr>
          </a:lstStyle>
          <a:p>
            <a:r>
              <a:rPr lang="zh-CN" altLang="en-US"/>
              <a:t>单击此处编辑正文</a:t>
            </a:r>
            <a:endParaRPr lang="zh-CN" altLang="en-US"/>
          </a:p>
        </p:txBody>
      </p:sp>
      <p:sp>
        <p:nvSpPr>
          <p:cNvPr id="8" name="内容占位符 7"/>
          <p:cNvSpPr>
            <a:spLocks noGrp="1"/>
          </p:cNvSpPr>
          <p:nvPr>
            <p:ph idx="1" hasCustomPrompt="1"/>
          </p:nvPr>
        </p:nvSpPr>
        <p:spPr>
          <a:xfrm>
            <a:off x="669925" y="641350"/>
            <a:ext cx="10852150" cy="4556125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单击此处编辑正文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单张大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idx="1" hasCustomPrompt="1"/>
          </p:nvPr>
        </p:nvSpPr>
        <p:spPr>
          <a:xfrm>
            <a:off x="0" y="0"/>
            <a:ext cx="12196445" cy="686816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单击此处编辑正文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联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内容占位符 1"/>
          <p:cNvSpPr>
            <a:spLocks noGrp="1"/>
          </p:cNvSpPr>
          <p:nvPr>
            <p:ph sz="half" idx="2" hasCustomPrompt="1"/>
          </p:nvPr>
        </p:nvSpPr>
        <p:spPr>
          <a:xfrm>
            <a:off x="467995" y="565150"/>
            <a:ext cx="5400040" cy="572770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单击此处编辑正文</a:t>
            </a:r>
            <a:endParaRPr dirty="0"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half" idx="13" hasCustomPrompt="1"/>
          </p:nvPr>
        </p:nvSpPr>
        <p:spPr>
          <a:xfrm>
            <a:off x="6287770" y="565150"/>
            <a:ext cx="5400040" cy="572770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</a:t>
            </a:r>
            <a:r>
              <a:rPr>
                <a:sym typeface="+mn-ea"/>
              </a:rPr>
              <a:t>正文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69882" y="623591"/>
            <a:ext cx="10852237" cy="899167"/>
          </a:xfrm>
        </p:spPr>
        <p:txBody>
          <a:bodyPr vert="horz" lIns="101600" tIns="38100" rIns="25400" bIns="38100" rtlCol="0" anchor="ctr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3200" b="0" i="0" u="none" strike="noStrike" kern="1200" cap="none" spc="600" normalizeH="0" baseline="0" noProof="1" dirty="0">
                <a:solidFill>
                  <a:schemeClr val="tx1"/>
                </a:solidFill>
                <a:effectLst/>
                <a:uFillTx/>
                <a:latin typeface="+mn-ea"/>
                <a:ea typeface="+mn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" name="PA_直接连接符 2"/>
          <p:cNvCxnSpPr/>
          <p:nvPr>
            <p:custDataLst>
              <p:tags r:id="rId3"/>
            </p:custDataLst>
          </p:nvPr>
        </p:nvCxnSpPr>
        <p:spPr>
          <a:xfrm>
            <a:off x="1239520" y="4155168"/>
            <a:ext cx="641263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067983" y="2702831"/>
            <a:ext cx="9143999" cy="1336131"/>
          </a:xfrm>
        </p:spPr>
        <p:txBody>
          <a:bodyPr anchor="b">
            <a:normAutofit/>
          </a:bodyPr>
          <a:lstStyle>
            <a:lvl1pPr algn="l">
              <a:defRPr sz="660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8080" y="4403754"/>
            <a:ext cx="6426200" cy="930039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49" r="14977"/>
          <a:stretch>
            <a:fillRect/>
          </a:stretch>
        </p:blipFill>
        <p:spPr>
          <a:xfrm>
            <a:off x="4685146" y="0"/>
            <a:ext cx="7506854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8200" y="1102673"/>
            <a:ext cx="3035070" cy="838774"/>
          </a:xfrm>
          <a:ln w="57150">
            <a:solidFill>
              <a:schemeClr val="accent3"/>
            </a:solidFill>
          </a:ln>
        </p:spPr>
        <p:txBody>
          <a:bodyPr anchor="ctr">
            <a:normAutofit/>
          </a:bodyPr>
          <a:lstStyle>
            <a:lvl1pPr algn="ctr">
              <a:defRPr sz="4000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2335576"/>
            <a:ext cx="3035070" cy="3419752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cxnSp>
        <p:nvCxnSpPr>
          <p:cNvPr id="7" name="PA_直接连接符 2"/>
          <p:cNvCxnSpPr/>
          <p:nvPr>
            <p:custDataLst>
              <p:tags r:id="rId3"/>
            </p:custDataLst>
          </p:nvPr>
        </p:nvCxnSpPr>
        <p:spPr>
          <a:xfrm>
            <a:off x="1239520" y="4155168"/>
            <a:ext cx="641263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067983" y="2702831"/>
            <a:ext cx="9143999" cy="1336130"/>
          </a:xfrm>
        </p:spPr>
        <p:txBody>
          <a:bodyPr anchor="b">
            <a:noAutofit/>
          </a:bodyPr>
          <a:lstStyle>
            <a:lvl1pPr>
              <a:defRPr sz="660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编辑标题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3" hasCustomPrompt="1"/>
          </p:nvPr>
        </p:nvSpPr>
        <p:spPr>
          <a:xfrm>
            <a:off x="1147763" y="4403725"/>
            <a:ext cx="6426200" cy="930275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zh-CN" altLang="en-US" dirty="0"/>
              <a:t>编辑文本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7" y="457200"/>
            <a:ext cx="4165200" cy="1600200"/>
          </a:xfrm>
        </p:spPr>
        <p:txBody>
          <a:bodyPr anchor="t" anchorCtr="0">
            <a:normAutofit/>
          </a:bodyPr>
          <a:lstStyle>
            <a:lvl1pPr>
              <a:defRPr sz="36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457200"/>
            <a:ext cx="6170400" cy="540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7" y="2057400"/>
            <a:ext cx="4165200" cy="38115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4" Type="http://schemas.openxmlformats.org/officeDocument/2006/relationships/theme" Target="../theme/theme2.xml"/><Relationship Id="rId13" Type="http://schemas.openxmlformats.org/officeDocument/2006/relationships/tags" Target="../tags/tag5.xml"/><Relationship Id="rId12" Type="http://schemas.openxmlformats.org/officeDocument/2006/relationships/tags" Target="../tags/tag4.xml"/><Relationship Id="rId11" Type="http://schemas.openxmlformats.org/officeDocument/2006/relationships/tags" Target="../tags/tag3.xml"/><Relationship Id="rId10" Type="http://schemas.openxmlformats.org/officeDocument/2006/relationships/slideLayout" Target="../slideLayouts/slideLayout18.xml"/><Relationship Id="rId1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n-ea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/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标题 7"/>
          <p:cNvSpPr>
            <a:spLocks noGrp="1"/>
          </p:cNvSpPr>
          <p:nvPr>
            <p:ph type="title" hasCustomPrompt="1"/>
          </p:nvPr>
        </p:nvSpPr>
        <p:spPr>
          <a:xfrm>
            <a:off x="669882" y="581225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2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n-ea"/>
                <a:ea typeface="+mn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" hasCustomPrompt="1"/>
          </p:nvPr>
        </p:nvSpPr>
        <p:spPr>
          <a:xfrm>
            <a:off x="669925" y="1508125"/>
            <a:ext cx="10852150" cy="4749165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zh-CN" altLang="en-US" dirty="0"/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800" b="1" u="none" strike="noStrike" kern="1200" cap="none" spc="200" normalizeH="0">
          <a:solidFill>
            <a:schemeClr val="tx1"/>
          </a:solidFill>
          <a:uFillTx/>
          <a:latin typeface="+mn-ea"/>
          <a:ea typeface="+mn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2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13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4.xml"/><Relationship Id="rId4" Type="http://schemas.openxmlformats.org/officeDocument/2006/relationships/tags" Target="../tags/tag7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tags" Target="../tags/tag6.xml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4.xml"/><Relationship Id="rId3" Type="http://schemas.openxmlformats.org/officeDocument/2006/relationships/tags" Target="../tags/tag9.xml"/><Relationship Id="rId2" Type="http://schemas.openxmlformats.org/officeDocument/2006/relationships/image" Target="../media/image3.png"/><Relationship Id="rId1" Type="http://schemas.openxmlformats.org/officeDocument/2006/relationships/tags" Target="../tags/tag8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9.xml"/><Relationship Id="rId3" Type="http://schemas.openxmlformats.org/officeDocument/2006/relationships/tags" Target="../tags/tag11.xml"/><Relationship Id="rId2" Type="http://schemas.openxmlformats.org/officeDocument/2006/relationships/image" Target="../media/image5.png"/><Relationship Id="rId1" Type="http://schemas.openxmlformats.org/officeDocument/2006/relationships/tags" Target="../tags/tag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917239" y="583564"/>
            <a:ext cx="10668747" cy="6223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第六周校本教研活动信息   </a:t>
            </a:r>
            <a:r>
              <a:rPr lang="zh-CN" altLang="en-US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 </a:t>
            </a:r>
            <a:r>
              <a:rPr lang="en-US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2020</a:t>
            </a:r>
            <a:r>
              <a:rPr lang="zh-CN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年</a:t>
            </a:r>
            <a:r>
              <a:rPr lang="en-US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3</a:t>
            </a:r>
            <a:r>
              <a:rPr lang="zh-CN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月</a:t>
            </a:r>
            <a:r>
              <a:rPr lang="en-US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16</a:t>
            </a:r>
            <a:r>
              <a:rPr lang="zh-CN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日—</a:t>
            </a:r>
            <a:r>
              <a:rPr lang="en-US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3</a:t>
            </a:r>
            <a:r>
              <a:rPr lang="zh-CN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月</a:t>
            </a:r>
            <a:r>
              <a:rPr lang="en-US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20</a:t>
            </a:r>
            <a:r>
              <a:rPr lang="zh-CN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日</a:t>
            </a:r>
            <a:endParaRPr lang="zh-CN" altLang="zh-CN" sz="3200" b="1" dirty="0" smtClean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r>
              <a:rPr lang="en-US" sz="250" b="1" dirty="0" smtClean="0">
                <a:latin typeface="华文新魏" panose="02010800040101010101" pitchFamily="2" charset="-122"/>
              </a:rPr>
              <a:t> </a:t>
            </a:r>
            <a:endParaRPr lang="zh-CN" altLang="en-US" dirty="0"/>
          </a:p>
        </p:txBody>
      </p:sp>
      <p:graphicFrame>
        <p:nvGraphicFramePr>
          <p:cNvPr id="10" name="表格 9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990808" y="1321644"/>
          <a:ext cx="10448290" cy="1061720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1344930"/>
                <a:gridCol w="1456527"/>
                <a:gridCol w="3074670"/>
                <a:gridCol w="1840907"/>
                <a:gridCol w="1300368"/>
                <a:gridCol w="1430767"/>
              </a:tblGrid>
              <a:tr h="601345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kern="100" dirty="0" smtClean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kern="100" dirty="0" smtClean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组 别</a:t>
                      </a:r>
                      <a:endParaRPr lang="en-US" sz="1800" kern="100" dirty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</a:txBody>
                  <a:tcPr marL="67406" marR="674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kern="100" dirty="0" smtClean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 smtClean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(</a:t>
                      </a:r>
                      <a:r>
                        <a:rPr lang="zh-CN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主讲人</a:t>
                      </a:r>
                      <a:r>
                        <a:rPr lang="en-US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)</a:t>
                      </a:r>
                      <a:endParaRPr lang="en-US" sz="1800" kern="100" dirty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</a:txBody>
                  <a:tcPr marL="67406" marR="67406" marT="0" marB="0"/>
                </a:tc>
                <a:tc>
                  <a:txBody>
                    <a:bodyPr/>
                    <a:lstStyle/>
                    <a:p>
                      <a:pPr marL="12700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kern="100" dirty="0" smtClean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marL="12700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kern="100" dirty="0" smtClean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主</a:t>
                      </a:r>
                      <a:r>
                        <a:rPr lang="en-US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  </a:t>
                      </a:r>
                      <a:r>
                        <a:rPr lang="zh-CN" sz="1800" kern="100" dirty="0" smtClean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题</a:t>
                      </a:r>
                      <a:endParaRPr lang="zh-CN" sz="1800" kern="100" dirty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</a:txBody>
                  <a:tcPr marL="67406" marR="674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kern="100" dirty="0" smtClean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 dirty="0" smtClean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时</a:t>
                      </a:r>
                      <a:r>
                        <a:rPr lang="en-US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   </a:t>
                      </a:r>
                      <a:r>
                        <a:rPr lang="zh-CN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间</a:t>
                      </a:r>
                      <a:endParaRPr lang="zh-CN" sz="1800" kern="100" dirty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</a:txBody>
                  <a:tcPr marL="67406" marR="674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kern="100" dirty="0" smtClean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 dirty="0" smtClean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地</a:t>
                      </a:r>
                      <a:r>
                        <a:rPr lang="en-US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  </a:t>
                      </a:r>
                      <a:r>
                        <a:rPr lang="zh-CN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点</a:t>
                      </a:r>
                      <a:endParaRPr lang="zh-CN" sz="1800" kern="100" dirty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</a:txBody>
                  <a:tcPr marL="67406" marR="674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kern="100" dirty="0" smtClean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kern="100" dirty="0" smtClean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是否记开课</a:t>
                      </a:r>
                      <a:endParaRPr lang="zh-CN" sz="1800" kern="100" dirty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</a:txBody>
                  <a:tcPr marL="67406" marR="67406" marT="0" marB="0"/>
                </a:tc>
              </a:tr>
              <a:tr h="460375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altLang="zh-CN"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美术组</a:t>
                      </a:r>
                      <a:endParaRPr lang="zh-CN" altLang="zh-CN" sz="1600" kern="100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胡海翔</a:t>
                      </a:r>
                      <a:endParaRPr lang="zh-CN" sz="1600" kern="100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《主题绘本创作》</a:t>
                      </a:r>
                      <a:endParaRPr lang="zh-CN" altLang="en-US" sz="1600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3</a:t>
                      </a:r>
                      <a:r>
                        <a:rPr lang="zh-CN" altLang="en-US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月</a:t>
                      </a:r>
                      <a:r>
                        <a:rPr lang="en-US" alt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16</a:t>
                      </a:r>
                      <a:r>
                        <a:rPr lang="zh-CN" altLang="en-US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日周一晚上</a:t>
                      </a:r>
                      <a:r>
                        <a:rPr lang="en-US" alt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18</a:t>
                      </a:r>
                      <a:r>
                        <a:rPr lang="zh-CN" altLang="en-US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00-18</a:t>
                      </a:r>
                      <a:r>
                        <a:rPr lang="zh-CN" altLang="en-US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35</a:t>
                      </a:r>
                      <a:endParaRPr lang="en-US" altLang="zh-CN" sz="1600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登陆师训平台帐号密码</a:t>
                      </a:r>
                      <a:endParaRPr lang="zh-CN" altLang="en-US" sz="1600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 smtClean="0">
                          <a:solidFill>
                            <a:schemeClr val="tx1"/>
                          </a:solidFill>
                          <a:ea typeface="文道楷体"/>
                        </a:rPr>
                        <a:t>否</a:t>
                      </a:r>
                      <a:endParaRPr lang="zh-CN" altLang="en-US" sz="1600" dirty="0" smtClean="0">
                        <a:solidFill>
                          <a:schemeClr val="tx1"/>
                        </a:solidFill>
                        <a:ea typeface="文道楷体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4" name="图片 3" descr="七中logo 白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939020" y="6274435"/>
            <a:ext cx="2066925" cy="58356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7930" y="2741930"/>
            <a:ext cx="9756775" cy="353250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810259" y="264795"/>
            <a:ext cx="10668747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第</a:t>
            </a:r>
            <a:r>
              <a:rPr lang="zh-CN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六</a:t>
            </a:r>
            <a:r>
              <a:rPr lang="zh-CN" altLang="en-US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周开课活动信息   </a:t>
            </a:r>
            <a:r>
              <a:rPr lang="en-US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2020</a:t>
            </a:r>
            <a:r>
              <a:rPr lang="zh-CN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年</a:t>
            </a:r>
            <a:r>
              <a:rPr lang="en-US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3</a:t>
            </a:r>
            <a:r>
              <a:rPr lang="zh-CN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月</a:t>
            </a:r>
            <a:r>
              <a:rPr lang="en-US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16</a:t>
            </a:r>
            <a:r>
              <a:rPr lang="zh-CN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日—</a:t>
            </a:r>
            <a:r>
              <a:rPr lang="en-US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3</a:t>
            </a:r>
            <a:r>
              <a:rPr lang="zh-CN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月</a:t>
            </a:r>
            <a:r>
              <a:rPr lang="en-US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20</a:t>
            </a:r>
            <a:r>
              <a:rPr lang="zh-CN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日</a:t>
            </a:r>
            <a:r>
              <a:rPr lang="en-US" sz="250" b="1" dirty="0" smtClean="0">
                <a:latin typeface="华文新魏" panose="02010800040101010101" pitchFamily="2" charset="-122"/>
              </a:rPr>
              <a:t> </a:t>
            </a:r>
            <a:endParaRPr lang="zh-CN" altLang="en-US" dirty="0"/>
          </a:p>
        </p:txBody>
      </p:sp>
      <p:graphicFrame>
        <p:nvGraphicFramePr>
          <p:cNvPr id="10" name="表格 9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810275" y="932130"/>
          <a:ext cx="10817860" cy="3321050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1447822"/>
                <a:gridCol w="3065930"/>
                <a:gridCol w="3367143"/>
                <a:gridCol w="1419093"/>
                <a:gridCol w="1517744"/>
              </a:tblGrid>
              <a:tr h="796290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kern="100" dirty="0" smtClean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开课</a:t>
                      </a:r>
                      <a:r>
                        <a:rPr lang="zh-CN" sz="1800" kern="100" dirty="0" smtClean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 </a:t>
                      </a:r>
                      <a:r>
                        <a:rPr lang="zh-CN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教师 </a:t>
                      </a:r>
                      <a:endParaRPr lang="zh-CN" sz="1800" kern="100" dirty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(</a:t>
                      </a:r>
                      <a:r>
                        <a:rPr lang="zh-CN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主讲人</a:t>
                      </a:r>
                      <a:r>
                        <a:rPr lang="en-US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)</a:t>
                      </a:r>
                      <a:endParaRPr lang="en-US" sz="1800" kern="100" dirty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</a:txBody>
                  <a:tcPr marL="67406" marR="67406" marT="0" marB="0"/>
                </a:tc>
                <a:tc>
                  <a:txBody>
                    <a:bodyPr/>
                    <a:lstStyle/>
                    <a:p>
                      <a:pPr marL="12700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kern="100" dirty="0" smtClean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marL="12700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 dirty="0" smtClean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课</a:t>
                      </a:r>
                      <a:r>
                        <a:rPr lang="en-US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   </a:t>
                      </a:r>
                      <a:r>
                        <a:rPr lang="zh-CN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题</a:t>
                      </a:r>
                      <a:endParaRPr lang="zh-CN" sz="1800" kern="100" dirty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marL="12700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（主题）</a:t>
                      </a:r>
                      <a:endParaRPr lang="zh-CN" sz="1800" kern="100" dirty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</a:txBody>
                  <a:tcPr marL="67406" marR="674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kern="100" dirty="0" smtClean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 dirty="0" smtClean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时</a:t>
                      </a:r>
                      <a:r>
                        <a:rPr lang="en-US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   </a:t>
                      </a:r>
                      <a:r>
                        <a:rPr lang="zh-CN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间</a:t>
                      </a:r>
                      <a:endParaRPr lang="zh-CN" sz="1800" kern="100" dirty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</a:txBody>
                  <a:tcPr marL="67406" marR="674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kern="100" dirty="0" smtClean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 dirty="0" smtClean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地</a:t>
                      </a:r>
                      <a:r>
                        <a:rPr lang="en-US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  </a:t>
                      </a:r>
                      <a:r>
                        <a:rPr lang="zh-CN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点</a:t>
                      </a:r>
                      <a:endParaRPr lang="zh-CN" sz="1800" kern="100" dirty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</a:txBody>
                  <a:tcPr marL="67406" marR="674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kern="100" dirty="0" smtClean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 dirty="0" smtClean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备 </a:t>
                      </a:r>
                      <a:r>
                        <a:rPr lang="zh-CN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注</a:t>
                      </a:r>
                      <a:endParaRPr lang="zh-CN" sz="1800" kern="100" dirty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</a:txBody>
                  <a:tcPr marL="67406" marR="67406" marT="0" marB="0"/>
                </a:tc>
              </a:tr>
              <a:tr h="685800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zh-CN" altLang="zh-CN" sz="1600" kern="100" dirty="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altLang="zh-CN" sz="1600" kern="100" dirty="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蔡步伟</a:t>
                      </a:r>
                      <a:endParaRPr lang="zh-CN" altLang="zh-CN" sz="1600" kern="100" dirty="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《二项式定理》</a:t>
                      </a:r>
                      <a:endParaRPr 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3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月</a:t>
                      </a: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18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日周三上午</a:t>
                      </a: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第</a:t>
                      </a: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3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节</a:t>
                      </a: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9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00-9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40</a:t>
                      </a:r>
                      <a:endParaRPr lang="en-US" alt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00700001</a:t>
                      </a:r>
                      <a:endParaRPr lang="en-US" alt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开课</a:t>
                      </a:r>
                      <a:endParaRPr 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</a:tr>
              <a:tr h="731520"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endParaRPr lang="zh-CN" altLang="en-US" sz="1600" kern="100" dirty="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 dirty="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包蓉蓉</a:t>
                      </a:r>
                      <a:endParaRPr lang="zh-CN" altLang="en-US" sz="1600" kern="100" dirty="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  <a:buNone/>
                      </a:pP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  <a:sym typeface="+mn-ea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《瑰丽的夏宫--颐和园》复习课</a:t>
                      </a: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  <a:sym typeface="+mn-ea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buNone/>
                      </a:pP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3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月</a:t>
                      </a: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19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日周四下午</a:t>
                      </a: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第</a:t>
                      </a: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1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节</a:t>
                      </a: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2;00-2:40</a:t>
                      </a: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endParaRPr lang="en-US" alt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00700001</a:t>
                      </a:r>
                      <a:endParaRPr lang="en-US" alt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开课</a:t>
                      </a: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</a:tr>
              <a:tr h="553720"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zh-CN" sz="1600" kern="100" dirty="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陈冬冬</a:t>
                      </a:r>
                      <a:endParaRPr lang="zh-CN" altLang="zh-CN" sz="1600" kern="100" dirty="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  <a:buNone/>
                      </a:pP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《论语复习》</a:t>
                      </a: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3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月</a:t>
                      </a: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19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日周四下午</a:t>
                      </a: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第</a:t>
                      </a: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2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节</a:t>
                      </a: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3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00-3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40</a:t>
                      </a:r>
                      <a:endParaRPr lang="en-US" alt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00700001</a:t>
                      </a:r>
                      <a:endParaRPr lang="en-US" alt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开课</a:t>
                      </a: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</a:tr>
              <a:tr h="553532"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zh-CN" sz="1600" kern="100" dirty="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高友静</a:t>
                      </a:r>
                      <a:endParaRPr lang="zh-CN" altLang="zh-CN" sz="1600" kern="100" dirty="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  <a:buNone/>
                      </a:pP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《词类活用》</a:t>
                      </a: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3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月</a:t>
                      </a: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20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日周五上午</a:t>
                      </a: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第</a:t>
                      </a: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1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节</a:t>
                      </a: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8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00-8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40</a:t>
                      </a:r>
                      <a:endParaRPr lang="en-US" alt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endParaRPr lang="en-US" alt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00700002</a:t>
                      </a: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开课</a:t>
                      </a: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7" name="图片 6" descr="七中logo 白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561195" y="6274435"/>
            <a:ext cx="2066925" cy="58356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960120" y="680720"/>
            <a:ext cx="10272358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atinLnBrk="1"/>
            <a:r>
              <a:rPr lang="zh-CN" altLang="en-US" sz="28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近期教科研信息</a:t>
            </a:r>
            <a:r>
              <a:rPr lang="en-US" altLang="zh-CN" sz="2800" b="1" dirty="0" smtClean="0">
                <a:latin typeface="微软雅黑" panose="020B0503020204020204" charset="-122"/>
                <a:ea typeface="微软雅黑" panose="020B0503020204020204" charset="-122"/>
              </a:rPr>
              <a:t>                    </a:t>
            </a:r>
            <a:endParaRPr lang="zh-CN" altLang="en-US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graphicFrame>
        <p:nvGraphicFramePr>
          <p:cNvPr id="2" name="表格 1"/>
          <p:cNvGraphicFramePr/>
          <p:nvPr>
            <p:custDataLst>
              <p:tags r:id="rId1"/>
            </p:custDataLst>
          </p:nvPr>
        </p:nvGraphicFramePr>
        <p:xfrm>
          <a:off x="946150" y="1661794"/>
          <a:ext cx="9833012" cy="2601236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1220470"/>
                <a:gridCol w="1667700"/>
                <a:gridCol w="5413696"/>
                <a:gridCol w="1531146"/>
              </a:tblGrid>
              <a:tr h="472952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400" dirty="0" smtClean="0"/>
                        <a:t>序号</a:t>
                      </a:r>
                      <a:endParaRPr lang="zh-CN" altLang="en-US" sz="2400" dirty="0" smtClean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dirty="0" smtClean="0"/>
                        <a:t>截止</a:t>
                      </a:r>
                      <a:r>
                        <a:rPr lang="en-US" sz="2400" dirty="0" err="1" smtClean="0"/>
                        <a:t>日期</a:t>
                      </a:r>
                      <a:endParaRPr lang="en-US" altLang="en-US" sz="2400" dirty="0" err="1" smtClean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400" dirty="0" smtClean="0"/>
                        <a:t>评比项目</a:t>
                      </a:r>
                      <a:endParaRPr lang="zh-CN" altLang="en-US" sz="2400" dirty="0" smtClean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400" dirty="0" smtClean="0"/>
                        <a:t>对象</a:t>
                      </a:r>
                      <a:endParaRPr lang="zh-CN" altLang="en-US" sz="2400" dirty="0" smtClean="0"/>
                    </a:p>
                  </a:txBody>
                  <a:tcPr marL="0" marR="0" marT="0" marB="0" anchor="ctr"/>
                </a:tc>
              </a:tr>
              <a:tr h="7094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2000" kern="100" dirty="0" smtClean="0"/>
                        <a:t>1</a:t>
                      </a:r>
                      <a:endParaRPr lang="en-US" altLang="zh-CN" sz="2000" kern="100" dirty="0" smtClean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2020</a:t>
                      </a:r>
                      <a:r>
                        <a:rPr lang="zh-CN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年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zh-CN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月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  <a:r>
                        <a:rPr lang="zh-CN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日</a:t>
                      </a:r>
                      <a:endParaRPr lang="zh-CN" altLang="en-US" sz="200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800" kern="100" dirty="0" smtClean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zh-CN" altLang="en-US" sz="1800" kern="100" dirty="0" smtClean="0">
                          <a:solidFill>
                            <a:schemeClr val="tx1"/>
                          </a:solidFill>
                        </a:rPr>
                        <a:t>年教育科学研究课题立项申报工作的通知</a:t>
                      </a:r>
                      <a:endParaRPr lang="zh-CN" altLang="en-US" sz="1800" kern="10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 smtClean="0"/>
                        <a:t>全体教师</a:t>
                      </a:r>
                      <a:endParaRPr lang="zh-CN" altLang="en-US" sz="1800" dirty="0" smtClean="0"/>
                    </a:p>
                  </a:txBody>
                  <a:tcPr marL="68580" marR="68580" marT="0" marB="0" anchor="ctr"/>
                </a:tc>
              </a:tr>
              <a:tr h="7094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2000" kern="100" smtClean="0"/>
                        <a:t>2</a:t>
                      </a:r>
                      <a:endParaRPr lang="en-US" altLang="zh-CN" sz="2000" kern="100" dirty="0" smtClean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zh-CN" altLang="en-US" sz="1800" dirty="0" smtClean="0">
                          <a:solidFill>
                            <a:schemeClr val="tx1"/>
                          </a:solidFill>
                        </a:rPr>
                        <a:t>年</a:t>
                      </a:r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zh-CN" altLang="en-US" sz="1800" dirty="0" smtClean="0">
                          <a:solidFill>
                            <a:schemeClr val="tx1"/>
                          </a:solidFill>
                        </a:rPr>
                        <a:t>月</a:t>
                      </a:r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r>
                        <a:rPr lang="zh-CN" altLang="en-US" sz="1800" dirty="0" smtClean="0">
                          <a:solidFill>
                            <a:schemeClr val="tx1"/>
                          </a:solidFill>
                        </a:rPr>
                        <a:t>日</a:t>
                      </a:r>
                      <a:endParaRPr lang="zh-CN" altLang="en-US" sz="180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800" kern="100" dirty="0" smtClean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zh-CN" altLang="en-US" sz="1800" kern="100" dirty="0" smtClean="0">
                          <a:solidFill>
                            <a:schemeClr val="tx1"/>
                          </a:solidFill>
                        </a:rPr>
                        <a:t>年市局直属中小学老师优秀教育教学论文评审活动</a:t>
                      </a:r>
                      <a:endParaRPr lang="zh-CN" altLang="en-US" sz="1800" kern="10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800" kern="100" dirty="0" smtClean="0">
                          <a:solidFill>
                            <a:schemeClr val="tx1"/>
                          </a:solidFill>
                        </a:rPr>
                        <a:t>全体教师</a:t>
                      </a:r>
                      <a:endParaRPr lang="zh-CN" altLang="en-US" sz="1800" kern="10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 anchor="ctr"/>
                </a:tc>
              </a:tr>
              <a:tr h="709428"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800" kern="100" dirty="0" smtClean="0"/>
                        <a:t>3</a:t>
                      </a:r>
                      <a:endParaRPr lang="en-US" altLang="zh-CN" sz="1800" kern="100" dirty="0" smtClean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zh-CN" altLang="zh-CN" sz="1800" dirty="0" smtClean="0">
                          <a:solidFill>
                            <a:schemeClr val="tx1"/>
                          </a:solidFill>
                        </a:rPr>
                        <a:t>年</a:t>
                      </a:r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zh-CN" altLang="en-US" sz="1800" dirty="0" smtClean="0">
                          <a:solidFill>
                            <a:schemeClr val="tx1"/>
                          </a:solidFill>
                        </a:rPr>
                        <a:t>月</a:t>
                      </a:r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20</a:t>
                      </a:r>
                      <a:r>
                        <a:rPr lang="zh-CN" altLang="en-US" sz="1800" dirty="0" smtClean="0">
                          <a:solidFill>
                            <a:schemeClr val="tx1"/>
                          </a:solidFill>
                        </a:rPr>
                        <a:t>日</a:t>
                      </a:r>
                      <a:endParaRPr lang="zh-CN" altLang="en-US" sz="180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800" kern="100" dirty="0" smtClean="0">
                          <a:solidFill>
                            <a:schemeClr val="tx1"/>
                          </a:solidFill>
                        </a:rPr>
                        <a:t>2020年温州市中小学线上教育教学案例微课征集评比活动</a:t>
                      </a:r>
                      <a:endParaRPr lang="zh-CN" altLang="en-US" sz="1800" kern="10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zh-CN" altLang="en-US" sz="1800" kern="100" dirty="0" smtClean="0">
                          <a:solidFill>
                            <a:schemeClr val="tx1"/>
                          </a:solidFill>
                        </a:rPr>
                        <a:t>全体教师</a:t>
                      </a:r>
                      <a:endParaRPr lang="zh-CN" altLang="en-US" sz="1800" kern="10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pic>
        <p:nvPicPr>
          <p:cNvPr id="4" name="图片 3" descr="七中logo 白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24564" y="5801697"/>
            <a:ext cx="2458085" cy="69405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>
    <p:fade thruBlk="1"/>
  </p:transition>
</p:sld>
</file>

<file path=ppt/tags/tag1.xml><?xml version="1.0" encoding="utf-8"?>
<p:tagLst xmlns:p="http://schemas.openxmlformats.org/presentationml/2006/main">
  <p:tag name="PA" val="v3.0.1"/>
</p:tagLst>
</file>

<file path=ppt/tags/tag2.xml><?xml version="1.0" encoding="utf-8"?>
<p:tagLst xmlns:p="http://schemas.openxmlformats.org/presentationml/2006/main">
  <p:tag name="PA" val="v3.0.1"/>
</p:tagLst>
</file>

<file path=ppt/tags/tag3.xml><?xml version="1.0" encoding="utf-8"?>
<p:tagLst xmlns:p="http://schemas.openxmlformats.org/presentationml/2006/main">
  <p:tag name="KSO_WM_TAG_VERSION" val="1.0"/>
  <p:tag name="KSO_WM_TEMPLATE_CATEGORY" val="custom"/>
  <p:tag name="KSO_WM_TEMPLATE_INDEX" val="20182963"/>
</p:tagLst>
</file>

<file path=ppt/tags/tag4.xml><?xml version="1.0" encoding="utf-8"?>
<p:tagLst xmlns:p="http://schemas.openxmlformats.org/presentationml/2006/main">
  <p:tag name="KSO_WM_TAG_VERSION" val="1.0"/>
  <p:tag name="KSO_WM_TEMPLATE_CATEGORY" val="custom"/>
  <p:tag name="KSO_WM_TEMPLATE_INDEX" val="20182963"/>
</p:tagLst>
</file>

<file path=ppt/tags/tag5.xml><?xml version="1.0" encoding="utf-8"?>
<p:tagLst xmlns:p="http://schemas.openxmlformats.org/presentationml/2006/main">
  <p:tag name="KSO_WM_TEMPLATE_CATEGORY" val="custom"/>
  <p:tag name="KSO_WM_TEMPLATE_INDEX" val="20182963"/>
  <p:tag name="KSO_WM_TAG_VERSION" val="1.0"/>
  <p:tag name="KSO_WM_BEAUTIFY_FLAG" val="#wm#"/>
  <p:tag name="KSO_WM_TEMPLATE_THUMBS_INDEX" val="1、9、12、16、5、19、22"/>
</p:tagLst>
</file>

<file path=ppt/tags/tag6.xml><?xml version="1.0" encoding="utf-8"?>
<p:tagLst xmlns:p="http://schemas.openxmlformats.org/presentationml/2006/main">
  <p:tag name="KSO_WM_UNIT_TABLE_BEAUTIFY" val="smartTable{3504f122-4151-4805-b815-31abb970c8d3}"/>
</p:tagLst>
</file>

<file path=ppt/tags/tag7.xml><?xml version="1.0" encoding="utf-8"?>
<p:tagLst xmlns:p="http://schemas.openxmlformats.org/presentationml/2006/main">
  <p:tag name="KSO_WM_TEMPLATE_CATEGORY" val="custom"/>
  <p:tag name="KSO_WM_TEMPLATE_INDEX" val="20182963"/>
  <p:tag name="KSO_WM_TAG_VERSION" val="1.0"/>
  <p:tag name="KSO_WM_SLIDE_ID" val="custom20182963_22"/>
  <p:tag name="KSO_WM_SLIDE_INDEX" val="22"/>
  <p:tag name="KSO_WM_SLIDE_ITEM_CNT" val="2"/>
  <p:tag name="KSO_WM_SLIDE_LAYOUT" val="a_f"/>
  <p:tag name="KSO_WM_SLIDE_LAYOUT_CNT" val="1_1"/>
  <p:tag name="KSO_WM_SLIDE_TYPE" val="endPage"/>
  <p:tag name="KSO_WM_BEAUTIFY_FLAG" val="#wm#"/>
</p:tagLst>
</file>

<file path=ppt/tags/tag8.xml><?xml version="1.0" encoding="utf-8"?>
<p:tagLst xmlns:p="http://schemas.openxmlformats.org/presentationml/2006/main">
  <p:tag name="KSO_WM_UNIT_TABLE_BEAUTIFY" val="smartTable{1100721c-5c7c-4e7b-9856-b53ea8c5d290}"/>
</p:tagLst>
</file>

<file path=ppt/tags/tag9.xml><?xml version="1.0" encoding="utf-8"?>
<p:tagLst xmlns:p="http://schemas.openxmlformats.org/presentationml/2006/main">
  <p:tag name="KSO_WM_TEMPLATE_CATEGORY" val="custom"/>
  <p:tag name="KSO_WM_TEMPLATE_INDEX" val="20182963"/>
  <p:tag name="KSO_WM_TAG_VERSION" val="1.0"/>
  <p:tag name="KSO_WM_SLIDE_ID" val="custom20182963_22"/>
  <p:tag name="KSO_WM_SLIDE_INDEX" val="22"/>
  <p:tag name="KSO_WM_SLIDE_ITEM_CNT" val="2"/>
  <p:tag name="KSO_WM_SLIDE_LAYOUT" val="a_f"/>
  <p:tag name="KSO_WM_SLIDE_LAYOUT_CNT" val="1_1"/>
  <p:tag name="KSO_WM_SLIDE_TYPE" val="endPage"/>
  <p:tag name="KSO_WM_BEAUTIFY_FLAG" val="#wm#"/>
</p:tagLst>
</file>

<file path=ppt/tags/tag10.xml><?xml version="1.0" encoding="utf-8"?>
<p:tagLst xmlns:p="http://schemas.openxmlformats.org/presentationml/2006/main">
  <p:tag name="KSO_WM_UNIT_TABLE_BEAUTIFY" val="smartTable{1aefa118-96dc-4a6a-8f5e-e53ec60ee26b}"/>
</p:tagLst>
</file>

<file path=ppt/tags/tag11.xml><?xml version="1.0" encoding="utf-8"?>
<p:tagLst xmlns:p="http://schemas.openxmlformats.org/presentationml/2006/main">
  <p:tag name="KSO_WM_TEMPLATE_CATEGORY" val="custom"/>
  <p:tag name="KSO_WM_TEMPLATE_INDEX" val="20182963"/>
</p:tagLst>
</file>

<file path=ppt/theme/theme1.xml><?xml version="1.0" encoding="utf-8"?>
<a:theme xmlns:a="http://schemas.openxmlformats.org/drawingml/2006/main" name="webwppDef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61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A5300F"/>
      </a:accent1>
      <a:accent2>
        <a:srgbClr val="E19825"/>
      </a:accent2>
      <a:accent3>
        <a:srgbClr val="D55816"/>
      </a:accent3>
      <a:accent4>
        <a:srgbClr val="B19C7D"/>
      </a:accent4>
      <a:accent5>
        <a:srgbClr val="7F5F52"/>
      </a:accent5>
      <a:accent6>
        <a:srgbClr val="B27D49"/>
      </a:accent6>
      <a:hlink>
        <a:srgbClr val="A5300F"/>
      </a:hlink>
      <a:folHlink>
        <a:srgbClr val="BFBFBF"/>
      </a:folHlink>
    </a:clrScheme>
    <a:fontScheme name="vcwnuor0">
      <a:majorFont>
        <a:latin typeface="Arial"/>
        <a:ea typeface="SimHei"/>
        <a:cs typeface=""/>
      </a:majorFont>
      <a:minorFont>
        <a:latin typeface="Arial"/>
        <a:ea typeface="Sim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Fan</Template>
  <TotalTime>0</TotalTime>
  <Words>515</Words>
  <Application>WPS 演示</Application>
  <PresentationFormat>自定义</PresentationFormat>
  <Paragraphs>120</Paragraphs>
  <Slides>3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</vt:i4>
      </vt:variant>
    </vt:vector>
  </HeadingPairs>
  <TitlesOfParts>
    <vt:vector size="15" baseType="lpstr">
      <vt:lpstr>Arial</vt:lpstr>
      <vt:lpstr>宋体</vt:lpstr>
      <vt:lpstr>Wingdings</vt:lpstr>
      <vt:lpstr>华文新魏</vt:lpstr>
      <vt:lpstr>文道楷体</vt:lpstr>
      <vt:lpstr>文道楷体</vt:lpstr>
      <vt:lpstr>微软雅黑</vt:lpstr>
      <vt:lpstr>Arial Unicode MS</vt:lpstr>
      <vt:lpstr>黑体</vt:lpstr>
      <vt:lpstr>Calibri</vt:lpstr>
      <vt:lpstr>webwppDefTheme</vt:lpstr>
      <vt:lpstr>1_Office 主题​​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pan</cp:lastModifiedBy>
  <cp:revision>452</cp:revision>
  <dcterms:created xsi:type="dcterms:W3CDTF">2020-02-25T06:29:00Z</dcterms:created>
  <dcterms:modified xsi:type="dcterms:W3CDTF">2020-03-18T09:05:57Z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2052-11.1.0.9513</vt:lpwstr>
  </property>
</Properties>
</file>