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Default Extension="jpeg" ContentType="image/jpeg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11" r:id="rId2"/>
    <p:sldId id="412" r:id="rId3"/>
    <p:sldId id="414" r:id="rId4"/>
    <p:sldId id="41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596D7"/>
    <a:srgbClr val="6A7E8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 autoAdjust="0"/>
    <p:restoredTop sz="94660"/>
  </p:normalViewPr>
  <p:slideViewPr>
    <p:cSldViewPr snapToGrid="0">
      <p:cViewPr varScale="1">
        <p:scale>
          <a:sx n="65" d="100"/>
          <a:sy n="65" d="100"/>
        </p:scale>
        <p:origin x="-894" y="-114"/>
      </p:cViewPr>
      <p:guideLst>
        <p:guide orient="horz" pos="2160"/>
        <p:guide pos="38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2020/4/22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2020/4/22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-635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第</a:t>
            </a:r>
            <a:r>
              <a:rPr lang="en-US" alt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11</a:t>
            </a:r>
            <a:r>
              <a:rPr lang="zh-CN" altLang="en-US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开课）信息</a:t>
            </a:r>
            <a:endParaRPr lang="zh-CN" altLang="en-US" sz="2000" b="0" dirty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521460" y="1461135"/>
          <a:ext cx="9360535" cy="16693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915"/>
                <a:gridCol w="2723515"/>
                <a:gridCol w="2376805"/>
                <a:gridCol w="1268095"/>
                <a:gridCol w="1513205"/>
              </a:tblGrid>
              <a:tr h="724504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开课</a:t>
                      </a:r>
                      <a:r>
                        <a:rPr 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教师</a:t>
                      </a:r>
                      <a:r>
                        <a:rPr 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(</a:t>
                      </a:r>
                      <a:r>
                        <a:rPr lang="en-US" sz="1600" b="1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主讲人</a:t>
                      </a:r>
                      <a:r>
                        <a:rPr 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   </a:t>
                      </a:r>
                      <a:r>
                        <a:rPr lang="en-US" sz="1600" b="1" dirty="0" err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题（主题</a:t>
                      </a:r>
                      <a:r>
                        <a:rPr 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）</a:t>
                      </a:r>
                      <a:endParaRPr lang="en-US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   间</a:t>
                      </a:r>
                      <a:endParaRPr lang="en-US" altLang="en-US" sz="1600" b="1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地  点</a:t>
                      </a:r>
                      <a:endParaRPr lang="en-US" altLang="en-US" sz="2000" b="1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备 注</a:t>
                      </a:r>
                      <a:endParaRPr lang="en-US" altLang="en-US" sz="2000" b="1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季冬梅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直角三角形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日周四上午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25-10:05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九（</a:t>
                      </a:r>
                      <a:r>
                        <a:rPr lang="en-US" altLang="zh-CN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）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陈肖莹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中考二轮复习专题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日周四上午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 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10-10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九（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）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" y="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</a:t>
            </a:r>
            <a:r>
              <a:rPr lang="zh-CN" sz="2000" b="0" dirty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第</a:t>
            </a:r>
            <a:r>
              <a:rPr lang="en-US" altLang="zh-CN" sz="2000" b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11</a:t>
            </a:r>
            <a:r>
              <a:rPr lang="zh-CN" sz="2000" b="0" smtClean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</a:t>
            </a:r>
            <a:r>
              <a:rPr lang="zh-CN" sz="2000" b="0" dirty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（校本教研）活动信息</a:t>
            </a:r>
            <a:endParaRPr lang="zh-CN" altLang="en-US" sz="2000" b="0" dirty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106130" y="1445895"/>
          <a:ext cx="9728876" cy="43980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7986"/>
                <a:gridCol w="1215390"/>
                <a:gridCol w="2841625"/>
                <a:gridCol w="1741170"/>
                <a:gridCol w="1257935"/>
                <a:gridCol w="1334770"/>
              </a:tblGrid>
              <a:tr h="6838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高中数学组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王聪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张金良名师工作室精品微课学习</a:t>
                      </a:r>
                      <a:r>
                        <a:rPr lang="en-US" altLang="zh-CN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日周一下午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高中一楼选修教室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高中英语组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吕速红讲座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网课经验分享及课堂衔接谈论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日周一下午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电子阅览室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生物组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徐雪娜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教学</a:t>
                      </a:r>
                      <a:r>
                        <a:rPr lang="zh-CN" altLang="en-US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教学衔接与检测</a:t>
                      </a:r>
                      <a:r>
                        <a:rPr lang="en-US" altLang="zh-CN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日周二上午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高一办公室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美术组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邹黎明讲座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《美术组开学专业课程安排》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日周二下午</a:t>
                      </a: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00—4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高中五楼静物室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高中语文组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整本书阅读探究</a:t>
                      </a:r>
                      <a:r>
                        <a:rPr 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日周三中午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30—13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行政三楼阅览室</a:t>
                      </a: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历史组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孙震讲座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深度学习让高中历史学科核心素养的培养真正落地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 周四下午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1:30-2:10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行政三楼阅览室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综合组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周小帆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复学后线下心理案例研讨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25—4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北校区心理辅导室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44930" y="1102995"/>
          <a:ext cx="9495790" cy="4288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900"/>
                <a:gridCol w="1215390"/>
                <a:gridCol w="2841625"/>
                <a:gridCol w="1741170"/>
                <a:gridCol w="1257935"/>
                <a:gridCol w="1334770"/>
              </a:tblGrid>
              <a:tr h="6838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初中数学组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叶际森讲座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吴晴远讲座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《</a:t>
                      </a:r>
                      <a:r>
                        <a:rPr lang="zh-CN" altLang="en-US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中考复习等腰三角形</a:t>
                      </a:r>
                      <a:r>
                        <a:rPr lang="en-US" altLang="zh-CN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》</a:t>
                      </a: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  <a:sym typeface="+mn-ea"/>
                        </a:rPr>
                        <a:t>《</a:t>
                      </a:r>
                      <a:r>
                        <a:rPr lang="zh-CN" altLang="en-US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目标意识在课堂教学中的渗透</a:t>
                      </a:r>
                      <a:r>
                        <a:rPr lang="en-US" altLang="zh-CN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》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初三九班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音乐组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谭红妍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《开学汇报</a:t>
                      </a:r>
                      <a:r>
                        <a:rPr lang="zh-CN" altLang="en-US" sz="1600" b="1" i="0" kern="12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文道楷体"/>
                          <a:cs typeface="+mn-cs"/>
                        </a:rPr>
                        <a:t>暨期中考试分析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周四下午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3:55-4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35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新松楼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楼合唱教室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信息组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陈建宏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职称评审策略</a:t>
                      </a:r>
                      <a:r>
                        <a:rPr lang="zh-CN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周四下午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15-4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创客教室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初中英语组</a:t>
                      </a: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胡晓琼讲座</a:t>
                      </a: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有关课外英语拓展阅读日志</a:t>
                      </a:r>
                      <a:r>
                        <a:rPr lang="zh-CN" altLang="en-US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设计的点滴思考</a:t>
                      </a:r>
                      <a:r>
                        <a:rPr lang="en-US" altLang="zh-CN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初中二楼选修教室</a:t>
                      </a:r>
                      <a:endParaRPr lang="en-US" altLang="zh-CN" sz="16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地理组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王海虹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《复课在行动》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周五下午</a:t>
                      </a: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行政三楼阅览室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体育组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韩伟锋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新学期体育工作计划和安排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15-4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55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体育组办公室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物化组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林松锦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新学期物化空难室管理漫谈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</a:t>
                      </a:r>
                      <a:r>
                        <a:rPr lang="zh-CN" altLang="en-US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晚上</a:t>
                      </a:r>
                      <a:endParaRPr lang="en-US" altLang="zh-CN" sz="1600" b="1" kern="100" baseline="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baseline="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钉钉物化组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22225" y="-5588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51915" y="1569720"/>
          <a:ext cx="9385300" cy="3410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9315"/>
                <a:gridCol w="1828800"/>
                <a:gridCol w="5308600"/>
                <a:gridCol w="1378585"/>
              </a:tblGrid>
              <a:tr h="4737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序号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截止日期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评比项目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对象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9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年市局直属中小学老师优秀教育教学论文评审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全体教师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2020年温州市中小学线上教育教学案例微课征集评比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全体教师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6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2020年温州市义务教育精品课程评比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初中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7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关于组织学生生涯规划教育之“生涯工具和生涯辅助”案例征集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高中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39825" y="791845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近期教科研信息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510</Words>
  <Application>WPS 演示</Application>
  <PresentationFormat>自定义</PresentationFormat>
  <Paragraphs>187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pc1656</cp:lastModifiedBy>
  <cp:revision>213</cp:revision>
  <dcterms:created xsi:type="dcterms:W3CDTF">2019-06-19T02:08:00Z</dcterms:created>
  <dcterms:modified xsi:type="dcterms:W3CDTF">2020-04-22T08:53:18Z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